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5"/>
  </p:notesMasterIdLst>
  <p:sldIdLst>
    <p:sldId id="859" r:id="rId2"/>
    <p:sldId id="1133" r:id="rId3"/>
    <p:sldId id="1136" r:id="rId4"/>
    <p:sldId id="1135" r:id="rId5"/>
    <p:sldId id="1134" r:id="rId6"/>
    <p:sldId id="1170" r:id="rId7"/>
    <p:sldId id="1171" r:id="rId8"/>
    <p:sldId id="1151" r:id="rId9"/>
    <p:sldId id="1169" r:id="rId10"/>
    <p:sldId id="1173" r:id="rId11"/>
    <p:sldId id="1174" r:id="rId12"/>
    <p:sldId id="1177" r:id="rId13"/>
    <p:sldId id="1175" r:id="rId14"/>
    <p:sldId id="1137" r:id="rId15"/>
    <p:sldId id="1139" r:id="rId16"/>
    <p:sldId id="1178" r:id="rId17"/>
    <p:sldId id="1183" r:id="rId18"/>
    <p:sldId id="1140" r:id="rId19"/>
    <p:sldId id="1141" r:id="rId20"/>
    <p:sldId id="1184" r:id="rId21"/>
    <p:sldId id="1185" r:id="rId22"/>
    <p:sldId id="1142" r:id="rId23"/>
    <p:sldId id="1143" r:id="rId24"/>
    <p:sldId id="1187" r:id="rId25"/>
    <p:sldId id="1188" r:id="rId26"/>
    <p:sldId id="1186" r:id="rId27"/>
    <p:sldId id="1189" r:id="rId28"/>
    <p:sldId id="1190" r:id="rId29"/>
    <p:sldId id="1191" r:id="rId30"/>
    <p:sldId id="1195" r:id="rId31"/>
    <p:sldId id="1192" r:id="rId32"/>
    <p:sldId id="1196" r:id="rId33"/>
    <p:sldId id="1193" r:id="rId34"/>
    <p:sldId id="1194" r:id="rId35"/>
    <p:sldId id="1197" r:id="rId36"/>
    <p:sldId id="1198" r:id="rId37"/>
    <p:sldId id="1199" r:id="rId38"/>
    <p:sldId id="1146" r:id="rId39"/>
    <p:sldId id="1200" r:id="rId40"/>
    <p:sldId id="1147" r:id="rId41"/>
    <p:sldId id="1148" r:id="rId42"/>
    <p:sldId id="1201" r:id="rId43"/>
    <p:sldId id="1202" r:id="rId44"/>
    <p:sldId id="1203" r:id="rId45"/>
    <p:sldId id="1204" r:id="rId46"/>
    <p:sldId id="1205" r:id="rId47"/>
    <p:sldId id="1206" r:id="rId48"/>
    <p:sldId id="1207" r:id="rId49"/>
    <p:sldId id="1208" r:id="rId50"/>
    <p:sldId id="1209" r:id="rId51"/>
    <p:sldId id="1210" r:id="rId52"/>
    <p:sldId id="1211" r:id="rId53"/>
    <p:sldId id="1212" r:id="rId54"/>
    <p:sldId id="1213" r:id="rId55"/>
    <p:sldId id="1149" r:id="rId56"/>
    <p:sldId id="1166" r:id="rId57"/>
    <p:sldId id="1214" r:id="rId58"/>
    <p:sldId id="1215" r:id="rId59"/>
    <p:sldId id="1167" r:id="rId60"/>
    <p:sldId id="1168" r:id="rId61"/>
    <p:sldId id="1217" r:id="rId62"/>
    <p:sldId id="1164" r:id="rId63"/>
    <p:sldId id="1150" r:id="rId64"/>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BC9BC"/>
    <a:srgbClr val="FEE2D1"/>
    <a:srgbClr val="F36821"/>
    <a:srgbClr val="D3ECE9"/>
    <a:srgbClr val="E6E1EF"/>
    <a:srgbClr val="FF0000"/>
    <a:srgbClr val="8DC369"/>
    <a:srgbClr val="009900"/>
    <a:srgbClr val="62812B"/>
    <a:srgbClr val="A0C8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7" autoAdjust="0"/>
    <p:restoredTop sz="94606" autoAdjust="0"/>
  </p:normalViewPr>
  <p:slideViewPr>
    <p:cSldViewPr>
      <p:cViewPr varScale="1">
        <p:scale>
          <a:sx n="106" d="100"/>
          <a:sy n="106" d="100"/>
        </p:scale>
        <p:origin x="70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2025/11/2</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高中英语 选择性必修 第三册 </a:t>
            </a:r>
            <a:r>
              <a:rPr lang="en-US" altLang="zh-CN" sz="2000" dirty="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2025/11/2</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3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243848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UNIT 3</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endPar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SEA </a:t>
            </a: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EXPLORATION</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106160"/>
            <a:ext cx="11485848" cy="586764"/>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withdraw </a:t>
            </a:r>
            <a:r>
              <a:rPr lang="en-US" altLang="zh-CN" b="1" i="1" dirty="0">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.&amp; </a:t>
            </a:r>
            <a:r>
              <a:rPr lang="en-US" altLang="zh-CN" b="1" i="1" dirty="0" err="1">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楷体" panose="02010609060101010101" pitchFamily="49" charset="-122"/>
                <a:cs typeface="Times New Roman" panose="02020603050405020304" pitchFamily="18" charset="0"/>
              </a:rPr>
              <a:t>使</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撤回</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撤离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圆角矩形 4"/>
          <p:cNvSpPr/>
          <p:nvPr/>
        </p:nvSpPr>
        <p:spPr bwMode="auto">
          <a:xfrm>
            <a:off x="387524" y="1988840"/>
            <a:ext cx="11449272" cy="2187604"/>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6" name="组合 5"/>
          <p:cNvGrpSpPr/>
          <p:nvPr/>
        </p:nvGrpSpPr>
        <p:grpSpPr>
          <a:xfrm>
            <a:off x="555339" y="1772816"/>
            <a:ext cx="11151159" cy="598551"/>
            <a:chOff x="555339" y="1278285"/>
            <a:chExt cx="11151159" cy="598551"/>
          </a:xfrm>
        </p:grpSpPr>
        <p:pic>
          <p:nvPicPr>
            <p:cNvPr id="7"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8"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10"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11" name="内容占位符 1"/>
          <p:cNvSpPr txBox="1">
            <a:spLocks/>
          </p:cNvSpPr>
          <p:nvPr/>
        </p:nvSpPr>
        <p:spPr bwMode="auto">
          <a:xfrm>
            <a:off x="360854" y="2011327"/>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Although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withdrew</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further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expeditions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1433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routes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remained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acti</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channels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between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cultures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centuries.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虽然中国在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1433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年以后退出了进一步的探险活动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但几个世纪以来这些陆上和海上的路线一直是其他文化之间交流的活跃通道</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2" name="内容占位符 2"/>
          <p:cNvSpPr txBox="1">
            <a:spLocks/>
          </p:cNvSpPr>
          <p:nvPr/>
        </p:nvSpPr>
        <p:spPr bwMode="auto">
          <a:xfrm>
            <a:off x="360854" y="422090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general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decided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withdraw</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soldiers.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那位将军决定撤军。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616720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24744"/>
            <a:ext cx="11485848" cy="3970318"/>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withdraw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撤出，撤回</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withdraw money from the bank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从银行取款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withdraw one’s eyes from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把视线从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移开（</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不再看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withdraw a remark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收回发言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withdraw</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remarks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apologise</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他既没有收回发言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也没有道歉。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forced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withdraw</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competition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injury.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由于受伤</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他不得不退出比赛。</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S8.EPS" descr="id:2147487170;FounderCES"/>
          <p:cNvPicPr/>
          <p:nvPr/>
        </p:nvPicPr>
        <p:blipFill>
          <a:blip r:embed="rId2"/>
          <a:stretch>
            <a:fillRect/>
          </a:stretch>
        </p:blipFill>
        <p:spPr>
          <a:xfrm>
            <a:off x="443070" y="1296521"/>
            <a:ext cx="1008112" cy="342157"/>
          </a:xfrm>
          <a:prstGeom prst="rect">
            <a:avLst/>
          </a:prstGeom>
        </p:spPr>
      </p:pic>
      <p:sp>
        <p:nvSpPr>
          <p:cNvPr id="5" name="圆角矩形 4"/>
          <p:cNvSpPr/>
          <p:nvPr/>
        </p:nvSpPr>
        <p:spPr bwMode="auto">
          <a:xfrm>
            <a:off x="334566" y="5027974"/>
            <a:ext cx="11521280" cy="951873"/>
          </a:xfrm>
          <a:prstGeom prst="roundRect">
            <a:avLst>
              <a:gd name="adj" fmla="val 5328"/>
            </a:avLst>
          </a:prstGeom>
          <a:solidFill>
            <a:srgbClr val="E6E1EF"/>
          </a:solidFill>
          <a:ln w="19050" algn="ctr">
            <a:no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6" name="知识拓展小.EPS" descr="id:2147487177;FounderCES"/>
          <p:cNvPicPr/>
          <p:nvPr/>
        </p:nvPicPr>
        <p:blipFill>
          <a:blip r:embed="rId3"/>
          <a:stretch>
            <a:fillRect/>
          </a:stretch>
        </p:blipFill>
        <p:spPr>
          <a:xfrm>
            <a:off x="766615" y="4951046"/>
            <a:ext cx="2088232" cy="410579"/>
          </a:xfrm>
          <a:prstGeom prst="rect">
            <a:avLst/>
          </a:prstGeom>
        </p:spPr>
      </p:pic>
      <p:sp>
        <p:nvSpPr>
          <p:cNvPr id="7" name="内容占位符 1"/>
          <p:cNvSpPr txBox="1">
            <a:spLocks/>
          </p:cNvSpPr>
          <p:nvPr/>
        </p:nvSpPr>
        <p:spPr bwMode="auto">
          <a:xfrm>
            <a:off x="360854" y="538801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withdrawal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收回；取回；撤回；撤退；取款　</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148809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86764"/>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bond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纽带</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关系 </a:t>
            </a:r>
            <a:r>
              <a:rPr lang="en-US" altLang="zh-CN" b="1" i="1" dirty="0" err="1">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&amp;</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dirty="0">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增强信任关系</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使牢固结合</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圆角矩形 6"/>
          <p:cNvSpPr/>
          <p:nvPr/>
        </p:nvSpPr>
        <p:spPr bwMode="auto">
          <a:xfrm>
            <a:off x="387524" y="1772816"/>
            <a:ext cx="11449272" cy="2187604"/>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8" name="组合 7"/>
          <p:cNvGrpSpPr/>
          <p:nvPr/>
        </p:nvGrpSpPr>
        <p:grpSpPr>
          <a:xfrm>
            <a:off x="555339" y="1556792"/>
            <a:ext cx="11151159" cy="598551"/>
            <a:chOff x="555339" y="1278285"/>
            <a:chExt cx="11151159" cy="598551"/>
          </a:xfrm>
        </p:grpSpPr>
        <p:pic>
          <p:nvPicPr>
            <p:cNvPr id="9"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10"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11"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12" name="内容占位符 1"/>
          <p:cNvSpPr txBox="1">
            <a:spLocks/>
          </p:cNvSpPr>
          <p:nvPr/>
        </p:nvSpPr>
        <p:spPr bwMode="auto">
          <a:xfrm>
            <a:off x="360854" y="1795303"/>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aim</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initiati</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encourage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cooperation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trade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across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historic</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Silk</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Road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strengthen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bonds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between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world.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这一倡议的目的是鼓励在历史悠久的丝绸之路地区开展合作和贸易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并加强中国与世界其他地区的联系</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3" name="内容占位符 2"/>
          <p:cNvSpPr txBox="1">
            <a:spLocks/>
          </p:cNvSpPr>
          <p:nvPr/>
        </p:nvSpPr>
        <p:spPr bwMode="auto">
          <a:xfrm>
            <a:off x="360854" y="400506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glue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这种胶水粘得很结实。</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half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dozen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words</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explained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linked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他用了六七个字就解释清楚了他们之间的关系。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373207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320820"/>
            <a:ext cx="11485848" cy="1684244"/>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bond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between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之间的联系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bond... to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粘在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strong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spiritual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exists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between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他们俩在精神上紧密地结合在一起。</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S8.EPS" descr="id:2147487170;FounderCES"/>
          <p:cNvPicPr/>
          <p:nvPr/>
        </p:nvPicPr>
        <p:blipFill>
          <a:blip r:embed="rId2"/>
          <a:stretch>
            <a:fillRect/>
          </a:stretch>
        </p:blipFill>
        <p:spPr>
          <a:xfrm>
            <a:off x="443070" y="2501303"/>
            <a:ext cx="1008112" cy="342157"/>
          </a:xfrm>
          <a:prstGeom prst="rect">
            <a:avLst/>
          </a:prstGeom>
        </p:spPr>
      </p:pic>
    </p:spTree>
    <p:extLst>
      <p:ext uri="{BB962C8B-B14F-4D97-AF65-F5344CB8AC3E}">
        <p14:creationId xmlns:p14="http://schemas.microsoft.com/office/powerpoint/2010/main" val="35522177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592"/>
            <a:ext cx="11485848" cy="576248"/>
          </a:xfrm>
        </p:spPr>
        <p:txBody>
          <a:bodyPr/>
          <a:lstStyle/>
          <a:p>
            <a:pPr hangingPunct="0">
              <a:spcAft>
                <a:spcPts val="0"/>
              </a:spcAft>
            </a:pPr>
            <a:r>
              <a:rPr lang="en-US" altLang="zh-CN" b="1"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set</a:t>
            </a:r>
            <a:r>
              <a:rPr lang="en-US" altLang="zh-CN" b="1"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sail</a:t>
            </a:r>
            <a:r>
              <a:rPr lang="en-US" altLang="zh-CN" b="1"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起航</a:t>
            </a:r>
            <a:r>
              <a:rPr lang="zh-CN" altLang="zh-CN" b="1"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开航</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3.EPS" descr="id:2147487275;FounderCES"/>
          <p:cNvPicPr/>
          <p:nvPr/>
        </p:nvPicPr>
        <p:blipFill>
          <a:blip r:embed="rId2"/>
          <a:stretch>
            <a:fillRect/>
          </a:stretch>
        </p:blipFill>
        <p:spPr>
          <a:xfrm>
            <a:off x="406574" y="982570"/>
            <a:ext cx="2082586" cy="401631"/>
          </a:xfrm>
          <a:prstGeom prst="rect">
            <a:avLst/>
          </a:prstGeom>
        </p:spPr>
      </p:pic>
      <p:sp>
        <p:nvSpPr>
          <p:cNvPr id="4" name="圆角矩形 3"/>
          <p:cNvSpPr/>
          <p:nvPr/>
        </p:nvSpPr>
        <p:spPr bwMode="auto">
          <a:xfrm>
            <a:off x="387524" y="2269135"/>
            <a:ext cx="11449272" cy="1807937"/>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5" name="组合 4"/>
          <p:cNvGrpSpPr/>
          <p:nvPr/>
        </p:nvGrpSpPr>
        <p:grpSpPr>
          <a:xfrm>
            <a:off x="555339" y="2032368"/>
            <a:ext cx="11151159" cy="598551"/>
            <a:chOff x="555339" y="1278285"/>
            <a:chExt cx="11151159" cy="598551"/>
          </a:xfrm>
        </p:grpSpPr>
        <p:pic>
          <p:nvPicPr>
            <p:cNvPr id="6" name="教材原句S.EPS" descr="id:2147487282;FounderCES"/>
            <p:cNvPicPr/>
            <p:nvPr/>
          </p:nvPicPr>
          <p:blipFill rotWithShape="1">
            <a:blip r:embed="rId3"/>
            <a:srcRect l="3668" t="38852" r="22718" b="42104"/>
            <a:stretch/>
          </p:blipFill>
          <p:spPr>
            <a:xfrm>
              <a:off x="679748" y="1414575"/>
              <a:ext cx="9452098" cy="145278"/>
            </a:xfrm>
            <a:prstGeom prst="rect">
              <a:avLst/>
            </a:prstGeom>
          </p:spPr>
        </p:pic>
        <p:pic>
          <p:nvPicPr>
            <p:cNvPr id="7" name="教材原句S.EPS" descr="id:2147487282;FounderCES"/>
            <p:cNvPicPr/>
            <p:nvPr/>
          </p:nvPicPr>
          <p:blipFill rotWithShape="1">
            <a:blip r:embed="rId3"/>
            <a:srcRect l="77581"/>
            <a:stretch/>
          </p:blipFill>
          <p:spPr>
            <a:xfrm>
              <a:off x="10122321" y="1278285"/>
              <a:ext cx="1584177" cy="419828"/>
            </a:xfrm>
            <a:prstGeom prst="rect">
              <a:avLst/>
            </a:prstGeom>
          </p:spPr>
        </p:pic>
        <p:pic>
          <p:nvPicPr>
            <p:cNvPr id="8" name="教材原句S.EPS" descr="id:2147487163;FounderCES"/>
            <p:cNvPicPr/>
            <p:nvPr/>
          </p:nvPicPr>
          <p:blipFill rotWithShape="1">
            <a:blip r:embed="rId3"/>
            <a:srcRect r="98192" b="-43246"/>
            <a:stretch/>
          </p:blipFill>
          <p:spPr>
            <a:xfrm>
              <a:off x="555339" y="1287810"/>
              <a:ext cx="130250" cy="589026"/>
            </a:xfrm>
            <a:prstGeom prst="rect">
              <a:avLst/>
            </a:prstGeom>
          </p:spPr>
        </p:pic>
      </p:grpSp>
      <p:sp>
        <p:nvSpPr>
          <p:cNvPr id="9" name="内容占位符 1"/>
          <p:cNvSpPr txBox="1">
            <a:spLocks/>
          </p:cNvSpPr>
          <p:nvPr/>
        </p:nvSpPr>
        <p:spPr bwMode="auto">
          <a:xfrm>
            <a:off x="360854" y="2270879"/>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merchants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explorers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East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sail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east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west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before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Columbus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来自东方的商人和探险家从东向西航行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比哥伦布要早许多年</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0" name="内容占位符 1"/>
          <p:cNvSpPr txBox="1">
            <a:spLocks/>
          </p:cNvSpPr>
          <p:nvPr/>
        </p:nvSpPr>
        <p:spPr bwMode="auto">
          <a:xfrm>
            <a:off x="360854" y="414889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sail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high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tide.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我们在涨潮时起航。</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1225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923355"/>
            <a:ext cx="11485848" cy="1130246"/>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set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sail for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开船往，动身往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ship</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sail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Europe.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这艘船起航去欧洲。</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S8.EPS" descr="id:2147487170;FounderCES"/>
          <p:cNvPicPr/>
          <p:nvPr/>
        </p:nvPicPr>
        <p:blipFill>
          <a:blip r:embed="rId2"/>
          <a:stretch>
            <a:fillRect/>
          </a:stretch>
        </p:blipFill>
        <p:spPr>
          <a:xfrm>
            <a:off x="443070" y="1085955"/>
            <a:ext cx="1008112" cy="342157"/>
          </a:xfrm>
          <a:prstGeom prst="rect">
            <a:avLst/>
          </a:prstGeom>
        </p:spPr>
      </p:pic>
      <p:sp>
        <p:nvSpPr>
          <p:cNvPr id="5" name="圆角矩形 4"/>
          <p:cNvSpPr/>
          <p:nvPr/>
        </p:nvSpPr>
        <p:spPr bwMode="auto">
          <a:xfrm>
            <a:off x="334566" y="2094067"/>
            <a:ext cx="11521280" cy="3614734"/>
          </a:xfrm>
          <a:prstGeom prst="roundRect">
            <a:avLst>
              <a:gd name="adj" fmla="val 5328"/>
            </a:avLst>
          </a:prstGeom>
          <a:solidFill>
            <a:srgbClr val="E6E1EF"/>
          </a:solidFill>
          <a:ln w="19050" algn="ctr">
            <a:no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6" name="知识拓展小.EPS" descr="id:2147487177;FounderCES"/>
          <p:cNvPicPr/>
          <p:nvPr/>
        </p:nvPicPr>
        <p:blipFill>
          <a:blip r:embed="rId3"/>
          <a:stretch>
            <a:fillRect/>
          </a:stretch>
        </p:blipFill>
        <p:spPr>
          <a:xfrm>
            <a:off x="766615" y="2094067"/>
            <a:ext cx="2088232" cy="410579"/>
          </a:xfrm>
          <a:prstGeom prst="rect">
            <a:avLst/>
          </a:prstGeom>
        </p:spPr>
      </p:pic>
      <p:sp>
        <p:nvSpPr>
          <p:cNvPr id="7" name="内容占位符 1"/>
          <p:cNvSpPr txBox="1">
            <a:spLocks/>
          </p:cNvSpPr>
          <p:nvPr/>
        </p:nvSpPr>
        <p:spPr bwMode="auto">
          <a:xfrm>
            <a:off x="360854" y="2459027"/>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full sail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开足马力，张起所有的帆，高速前进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 for a sail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乘船游览</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set up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建立；安装好；设置；引发；产生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set out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出发；动身；启航；开始工作（</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do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）；安排；布置；陈述；阐明</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set off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动身；出发；引起；爆炸</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set about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开始；着手（＋</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886464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64002"/>
            <a:ext cx="11485848" cy="576248"/>
          </a:xfrm>
        </p:spPr>
        <p:txBody>
          <a:bodyPr/>
          <a:lstStyle/>
          <a:p>
            <a:pPr hangingPunct="0">
              <a:spcAft>
                <a:spcPts val="0"/>
              </a:spcAft>
            </a:pPr>
            <a:r>
              <a:rPr lang="en-US" altLang="zh-CN" b="1"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hand</a:t>
            </a:r>
            <a:r>
              <a:rPr lang="en-US" altLang="zh-CN" b="1"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在手头</a:t>
            </a:r>
            <a:r>
              <a:rPr lang="zh-CN" altLang="zh-CN" b="1"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可供使用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圆角矩形 7"/>
          <p:cNvSpPr/>
          <p:nvPr/>
        </p:nvSpPr>
        <p:spPr bwMode="auto">
          <a:xfrm>
            <a:off x="387524" y="1716582"/>
            <a:ext cx="11449272" cy="2406364"/>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9" name="组合 8"/>
          <p:cNvGrpSpPr/>
          <p:nvPr/>
        </p:nvGrpSpPr>
        <p:grpSpPr>
          <a:xfrm>
            <a:off x="555339" y="1502178"/>
            <a:ext cx="11151159" cy="598551"/>
            <a:chOff x="555339" y="1278285"/>
            <a:chExt cx="11151159" cy="598551"/>
          </a:xfrm>
        </p:grpSpPr>
        <p:pic>
          <p:nvPicPr>
            <p:cNvPr id="10"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11"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12"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13" name="内容占位符 1"/>
          <p:cNvSpPr txBox="1">
            <a:spLocks/>
          </p:cNvSpPr>
          <p:nvPr/>
        </p:nvSpPr>
        <p:spPr bwMode="auto">
          <a:xfrm>
            <a:off x="360854" y="174068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Hundreds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latest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technology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hand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trade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desire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enhance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relationships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dri</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reach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across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future.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数百年过去了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在掌握了最新技术的情况下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贸易需求和增进关系的愿望将推动中国跨越海洋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走向遥远的未来</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4" name="内容占位符 1"/>
          <p:cNvSpPr txBox="1">
            <a:spLocks/>
          </p:cNvSpPr>
          <p:nvPr/>
        </p:nvSpPr>
        <p:spPr bwMode="auto">
          <a:xfrm>
            <a:off x="360854" y="4122946"/>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money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我手头一分钱都没有。</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remarks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matter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你的话和目前这件事没有关系。</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address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oursel</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matter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咱们来干手头这件事吧。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52060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bwMode="auto">
          <a:xfrm>
            <a:off x="334566" y="1484784"/>
            <a:ext cx="11521280" cy="3614734"/>
          </a:xfrm>
          <a:prstGeom prst="roundRect">
            <a:avLst>
              <a:gd name="adj" fmla="val 5328"/>
            </a:avLst>
          </a:prstGeom>
          <a:solidFill>
            <a:srgbClr val="E6E1EF"/>
          </a:solidFill>
          <a:ln w="19050" algn="ctr">
            <a:no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6" name="知识拓展小.EPS" descr="id:2147487177;FounderCES"/>
          <p:cNvPicPr/>
          <p:nvPr/>
        </p:nvPicPr>
        <p:blipFill>
          <a:blip r:embed="rId2"/>
          <a:stretch>
            <a:fillRect/>
          </a:stretch>
        </p:blipFill>
        <p:spPr>
          <a:xfrm>
            <a:off x="766615" y="1484784"/>
            <a:ext cx="2088232" cy="410579"/>
          </a:xfrm>
          <a:prstGeom prst="rect">
            <a:avLst/>
          </a:prstGeom>
        </p:spPr>
      </p:pic>
      <p:sp>
        <p:nvSpPr>
          <p:cNvPr id="7" name="内容占位符 1"/>
          <p:cNvSpPr txBox="1">
            <a:spLocks/>
          </p:cNvSpPr>
          <p:nvPr/>
        </p:nvSpPr>
        <p:spPr bwMode="auto">
          <a:xfrm>
            <a:off x="360854" y="1849744"/>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hand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在手边，在附近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hand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由人工，用人力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hand in hand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手牵手，携着手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 hand in hand with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共同行动；与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相配合；与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一致；与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结合在一起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 of hand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无法控制，不可收拾　</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5313107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1486386"/>
            <a:ext cx="11494992" cy="1692681"/>
          </a:xfrm>
          <a:prstGeom prst="roundRect">
            <a:avLst>
              <a:gd name="adj" fmla="val 12728"/>
            </a:avLst>
          </a:prstGeom>
          <a:solidFill>
            <a:srgbClr val="FEE2D1"/>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XB4.EPS" descr="id:2147487296;FounderCES"/>
          <p:cNvPicPr/>
          <p:nvPr/>
        </p:nvPicPr>
        <p:blipFill>
          <a:blip r:embed="rId2"/>
          <a:stretch>
            <a:fillRect/>
          </a:stretch>
        </p:blipFill>
        <p:spPr>
          <a:xfrm>
            <a:off x="379904" y="867129"/>
            <a:ext cx="2082586" cy="401631"/>
          </a:xfrm>
          <a:prstGeom prst="rect">
            <a:avLst/>
          </a:prstGeom>
        </p:spPr>
      </p:pic>
      <p:pic>
        <p:nvPicPr>
          <p:cNvPr id="5" name="TS13.EPS" descr="id:2147487303;FounderCES"/>
          <p:cNvPicPr/>
          <p:nvPr/>
        </p:nvPicPr>
        <p:blipFill>
          <a:blip r:embed="rId3"/>
          <a:stretch>
            <a:fillRect/>
          </a:stretch>
        </p:blipFill>
        <p:spPr>
          <a:xfrm>
            <a:off x="469057" y="3390007"/>
            <a:ext cx="1008112" cy="342158"/>
          </a:xfrm>
          <a:prstGeom prst="rect">
            <a:avLst/>
          </a:prstGeom>
        </p:spPr>
      </p:pic>
      <p:sp>
        <p:nvSpPr>
          <p:cNvPr id="2" name="内容占位符 1"/>
          <p:cNvSpPr>
            <a:spLocks noGrp="1"/>
          </p:cNvSpPr>
          <p:nvPr>
            <p:ph idx="1"/>
          </p:nvPr>
        </p:nvSpPr>
        <p:spPr>
          <a:xfrm>
            <a:off x="360854" y="1556792"/>
            <a:ext cx="11485848" cy="1684244"/>
          </a:xfrm>
        </p:spPr>
        <p:txBody>
          <a:bodyPr/>
          <a:lstStyle/>
          <a:p>
            <a:pPr hangingPunct="0">
              <a:spcAft>
                <a:spcPts val="0"/>
              </a:spcAft>
            </a:pPr>
            <a:r>
              <a:rPr lang="en-US" altLang="zh-CN" b="1" dirty="0">
                <a:solidFill>
                  <a:srgbClr val="F08100"/>
                </a:solidFill>
                <a:latin typeface="Cambria Math" panose="02040503050406030204" pitchFamily="18" charset="0"/>
                <a:ea typeface="MS Mincho"/>
                <a:cs typeface="Cambria Math" panose="02040503050406030204" pitchFamily="18" charset="0"/>
              </a:rPr>
              <a:t>❶</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ancient times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silk from China found its way o</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erland to India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Middle East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Rome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along </a:t>
            </a: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what became known as the Silk Road</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在古代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中国丝绸经由一条陆路运到印度、中东和罗马</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这条路就是有名的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丝绸之路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0854" y="3212976"/>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句中</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became known as the Silk Road</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引导的名词性从句，作介词</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along</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的宾语。</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在名词性从句中可用作主语、宾语或表语。该从句在结构上相当于</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＋名词＋定语从句</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452568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988840"/>
            <a:ext cx="11485848" cy="2308324"/>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done what they can to help her.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他们已经尽力帮助了她。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is no longer what he was.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他已经不是以前的那个样子了。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 what seemed like hours he came out with a bitter smile.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似乎过了几个小时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他才苦笑着出来。</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745755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422629"/>
            <a:ext cx="11485848" cy="586764"/>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extend</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扩展</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使伸长</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延长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3871530" y="759186"/>
            <a:ext cx="4464496" cy="504378"/>
          </a:xfrm>
          <a:prstGeom prst="rect">
            <a:avLst/>
          </a:prstGeom>
        </p:spPr>
      </p:pic>
      <p:pic>
        <p:nvPicPr>
          <p:cNvPr id="5" name="xb1.EPS" descr="id:2147487156;FounderCES"/>
          <p:cNvPicPr/>
          <p:nvPr/>
        </p:nvPicPr>
        <p:blipFill>
          <a:blip r:embed="rId3"/>
          <a:stretch>
            <a:fillRect/>
          </a:stretch>
        </p:blipFill>
        <p:spPr>
          <a:xfrm>
            <a:off x="351976" y="1988840"/>
            <a:ext cx="2133952" cy="410914"/>
          </a:xfrm>
          <a:prstGeom prst="rect">
            <a:avLst/>
          </a:prstGeom>
        </p:spPr>
      </p:pic>
      <p:pic>
        <p:nvPicPr>
          <p:cNvPr id="6" name="图片 5"/>
          <p:cNvPicPr>
            <a:picLocks noChangeAspect="1"/>
          </p:cNvPicPr>
          <p:nvPr/>
        </p:nvPicPr>
        <p:blipFill>
          <a:blip r:embed="rId4"/>
          <a:stretch>
            <a:fillRect/>
          </a:stretch>
        </p:blipFill>
        <p:spPr>
          <a:xfrm>
            <a:off x="406574" y="1340767"/>
            <a:ext cx="11520000" cy="587494"/>
          </a:xfrm>
          <a:prstGeom prst="rect">
            <a:avLst/>
          </a:prstGeom>
        </p:spPr>
      </p:pic>
      <p:sp>
        <p:nvSpPr>
          <p:cNvPr id="7" name="圆角矩形 6"/>
          <p:cNvSpPr/>
          <p:nvPr/>
        </p:nvSpPr>
        <p:spPr bwMode="auto">
          <a:xfrm>
            <a:off x="387524" y="3137329"/>
            <a:ext cx="11449272" cy="1807937"/>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8" name="组合 7"/>
          <p:cNvGrpSpPr/>
          <p:nvPr/>
        </p:nvGrpSpPr>
        <p:grpSpPr>
          <a:xfrm>
            <a:off x="555339" y="2924944"/>
            <a:ext cx="11151159" cy="598551"/>
            <a:chOff x="555339" y="1278285"/>
            <a:chExt cx="11151159" cy="598551"/>
          </a:xfrm>
        </p:grpSpPr>
        <p:pic>
          <p:nvPicPr>
            <p:cNvPr id="9" name="教材原句S.EPS" descr="id:2147487282;FounderCES"/>
            <p:cNvPicPr/>
            <p:nvPr/>
          </p:nvPicPr>
          <p:blipFill rotWithShape="1">
            <a:blip r:embed="rId5"/>
            <a:srcRect l="3668" t="38852" r="22718" b="42104"/>
            <a:stretch/>
          </p:blipFill>
          <p:spPr>
            <a:xfrm>
              <a:off x="679748" y="1414575"/>
              <a:ext cx="9452098" cy="145278"/>
            </a:xfrm>
            <a:prstGeom prst="rect">
              <a:avLst/>
            </a:prstGeom>
          </p:spPr>
        </p:pic>
        <p:pic>
          <p:nvPicPr>
            <p:cNvPr id="10" name="教材原句S.EPS" descr="id:2147487282;FounderCES"/>
            <p:cNvPicPr/>
            <p:nvPr/>
          </p:nvPicPr>
          <p:blipFill rotWithShape="1">
            <a:blip r:embed="rId5"/>
            <a:srcRect l="77581"/>
            <a:stretch/>
          </p:blipFill>
          <p:spPr>
            <a:xfrm>
              <a:off x="10122321" y="1278285"/>
              <a:ext cx="1584177" cy="419828"/>
            </a:xfrm>
            <a:prstGeom prst="rect">
              <a:avLst/>
            </a:prstGeom>
          </p:spPr>
        </p:pic>
        <p:pic>
          <p:nvPicPr>
            <p:cNvPr id="11" name="教材原句S.EPS" descr="id:2147487163;FounderCES"/>
            <p:cNvPicPr/>
            <p:nvPr/>
          </p:nvPicPr>
          <p:blipFill rotWithShape="1">
            <a:blip r:embed="rId5"/>
            <a:srcRect r="98192" b="-43246"/>
            <a:stretch/>
          </p:blipFill>
          <p:spPr>
            <a:xfrm>
              <a:off x="555339" y="1287810"/>
              <a:ext cx="130250" cy="589026"/>
            </a:xfrm>
            <a:prstGeom prst="rect">
              <a:avLst/>
            </a:prstGeom>
          </p:spPr>
        </p:pic>
      </p:grpSp>
      <p:sp>
        <p:nvSpPr>
          <p:cNvPr id="12" name="内容占位符 1"/>
          <p:cNvSpPr txBox="1">
            <a:spLocks/>
          </p:cNvSpPr>
          <p:nvPr/>
        </p:nvSpPr>
        <p:spPr bwMode="auto">
          <a:xfrm>
            <a:off x="360854" y="3163455"/>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trading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route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across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extended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along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coasts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Indian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Ocean</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centred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around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Ceylon</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Sri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Lanka</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它是一条横跨海洋的贸易路线</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也沿着印度洋海岸延伸</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以锡兰</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现在的斯里兰卡</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为中心。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3" name="内容占位符 3"/>
          <p:cNvSpPr txBox="1">
            <a:spLocks/>
          </p:cNvSpPr>
          <p:nvPr/>
        </p:nvSpPr>
        <p:spPr bwMode="auto">
          <a:xfrm>
            <a:off x="360854" y="4935595"/>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park</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been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extended.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那个停车场已经被扩建了。</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asked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ernment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extend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period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deliberation.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他们要求政府延长审议的时间。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721281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1484784"/>
            <a:ext cx="11494992" cy="2478254"/>
          </a:xfrm>
          <a:prstGeom prst="roundRect">
            <a:avLst>
              <a:gd name="adj" fmla="val 12728"/>
            </a:avLst>
          </a:prstGeom>
          <a:solidFill>
            <a:srgbClr val="FEE2D1"/>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2" name="内容占位符 1"/>
          <p:cNvSpPr>
            <a:spLocks noGrp="1"/>
          </p:cNvSpPr>
          <p:nvPr>
            <p:ph idx="1"/>
          </p:nvPr>
        </p:nvSpPr>
        <p:spPr>
          <a:xfrm>
            <a:off x="360854" y="1556792"/>
            <a:ext cx="11485848" cy="2238241"/>
          </a:xfrm>
        </p:spPr>
        <p:txBody>
          <a:bodyPr/>
          <a:lstStyle/>
          <a:p>
            <a:pPr hangingPunct="0">
              <a:spcAft>
                <a:spcPts val="0"/>
              </a:spcAft>
            </a:pPr>
            <a:r>
              <a:rPr lang="en-US" altLang="zh-CN" b="1" dirty="0">
                <a:solidFill>
                  <a:srgbClr val="F08100"/>
                </a:solidFill>
                <a:latin typeface="Cambria Math" panose="02040503050406030204" pitchFamily="18" charset="0"/>
                <a:ea typeface="MS Mincho"/>
                <a:cs typeface="Cambria Math" panose="02040503050406030204" pitchFamily="18" charset="0"/>
              </a:rPr>
              <a:t>❷</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 the centuries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further trading allowed more exploration of the regions to the west of China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as recorded in Du </a:t>
            </a:r>
            <a:r>
              <a:rPr lang="en-US" altLang="zh-CN" b="1" dirty="0" err="1">
                <a:solidFill>
                  <a:srgbClr val="00B0F0"/>
                </a:solidFill>
                <a:latin typeface="Times New Roman" panose="02020603050405020304" pitchFamily="18" charset="0"/>
                <a:ea typeface="宋体" panose="02010600030101010101" pitchFamily="2" charset="-122"/>
                <a:cs typeface="Times New Roman" panose="02020603050405020304" pitchFamily="18" charset="0"/>
              </a:rPr>
              <a:t>Huan’s</a:t>
            </a: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Record of My Tra</a:t>
            </a:r>
            <a:r>
              <a:rPr lang="en-US" altLang="zh-CN" b="1" i="1" dirty="0">
                <a:solidFill>
                  <a:srgbClr val="00B0F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els</a:t>
            </a: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in the eighth century.</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几个世纪以来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随着贸易的进一步发展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中国西部地区得到了更大的开发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这一点在八世纪杜环的《经行记》中有所记载</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8" name="内容占位符 3"/>
          <p:cNvSpPr txBox="1">
            <a:spLocks/>
          </p:cNvSpPr>
          <p:nvPr/>
        </p:nvSpPr>
        <p:spPr bwMode="auto">
          <a:xfrm>
            <a:off x="360854" y="395493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句中</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recorded in Du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Huan’s</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Record</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a:t>
            </a:r>
            <a:r>
              <a:rPr lang="en-US" altLang="zh-CN" b="1" i="1" dirty="0"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els</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eighth century</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是关系代词</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引导的非限制性定语从句，</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指代整个主句的内容。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TS13.EPS" descr="id:2147487303;FounderCES"/>
          <p:cNvPicPr/>
          <p:nvPr/>
        </p:nvPicPr>
        <p:blipFill>
          <a:blip r:embed="rId2"/>
          <a:stretch>
            <a:fillRect/>
          </a:stretch>
        </p:blipFill>
        <p:spPr>
          <a:xfrm>
            <a:off x="469057" y="4166962"/>
            <a:ext cx="1008112" cy="342158"/>
          </a:xfrm>
          <a:prstGeom prst="rect">
            <a:avLst/>
          </a:prstGeom>
        </p:spPr>
      </p:pic>
    </p:spTree>
    <p:extLst>
      <p:ext uri="{BB962C8B-B14F-4D97-AF65-F5344CB8AC3E}">
        <p14:creationId xmlns:p14="http://schemas.microsoft.com/office/powerpoint/2010/main" val="31107775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1700808"/>
            <a:ext cx="11485848" cy="3416320"/>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known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United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States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Mark</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Twain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great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American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writer.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美国人都知道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马克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吐温是一位伟大的美国作家。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forgot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often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case.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他忘了带笔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这是常有的事。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told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before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正如我曾告诉过你的一样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这也是你工作的一部分。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577282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90581"/>
            <a:ext cx="11485848" cy="1130246"/>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erage</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覆盖范围</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楷体" panose="02010609060101010101" pitchFamily="49" charset="-122"/>
                <a:cs typeface="Times New Roman" panose="02020603050405020304" pitchFamily="18" charset="0"/>
              </a:rPr>
              <a:t>书、电视、课程学习等的</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信息范围</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信息质量</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新闻报道</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保险</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xb1.EPS" descr="id:2147487338;FounderCES"/>
          <p:cNvPicPr/>
          <p:nvPr/>
        </p:nvPicPr>
        <p:blipFill>
          <a:blip r:embed="rId2"/>
          <a:stretch>
            <a:fillRect/>
          </a:stretch>
        </p:blipFill>
        <p:spPr>
          <a:xfrm>
            <a:off x="390520" y="1428223"/>
            <a:ext cx="2163484" cy="416601"/>
          </a:xfrm>
          <a:prstGeom prst="rect">
            <a:avLst/>
          </a:prstGeom>
        </p:spPr>
      </p:pic>
      <p:pic>
        <p:nvPicPr>
          <p:cNvPr id="6" name="图片 5"/>
          <p:cNvPicPr>
            <a:picLocks noChangeAspect="1"/>
          </p:cNvPicPr>
          <p:nvPr/>
        </p:nvPicPr>
        <p:blipFill>
          <a:blip r:embed="rId3">
            <a:clrChange>
              <a:clrFrom>
                <a:srgbClr val="FFFFFF"/>
              </a:clrFrom>
              <a:clrTo>
                <a:srgbClr val="FFFFFF">
                  <a:alpha val="0"/>
                </a:srgbClr>
              </a:clrTo>
            </a:clrChange>
          </a:blip>
          <a:stretch>
            <a:fillRect/>
          </a:stretch>
        </p:blipFill>
        <p:spPr>
          <a:xfrm>
            <a:off x="334566" y="764704"/>
            <a:ext cx="11520000" cy="557973"/>
          </a:xfrm>
          <a:prstGeom prst="rect">
            <a:avLst/>
          </a:prstGeom>
        </p:spPr>
      </p:pic>
      <p:sp>
        <p:nvSpPr>
          <p:cNvPr id="5" name="圆角矩形 4"/>
          <p:cNvSpPr/>
          <p:nvPr/>
        </p:nvSpPr>
        <p:spPr bwMode="auto">
          <a:xfrm>
            <a:off x="387524" y="3501008"/>
            <a:ext cx="11449272" cy="1358330"/>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7" name="组合 6"/>
          <p:cNvGrpSpPr/>
          <p:nvPr/>
        </p:nvGrpSpPr>
        <p:grpSpPr>
          <a:xfrm>
            <a:off x="555339" y="3284984"/>
            <a:ext cx="11151159" cy="598551"/>
            <a:chOff x="555339" y="1278285"/>
            <a:chExt cx="11151159" cy="598551"/>
          </a:xfrm>
        </p:grpSpPr>
        <p:pic>
          <p:nvPicPr>
            <p:cNvPr id="8" name="教材原句S.EPS" descr="id:2147487282;FounderCES"/>
            <p:cNvPicPr/>
            <p:nvPr/>
          </p:nvPicPr>
          <p:blipFill rotWithShape="1">
            <a:blip r:embed="rId4"/>
            <a:srcRect l="3668" t="38852" r="22718" b="42104"/>
            <a:stretch/>
          </p:blipFill>
          <p:spPr>
            <a:xfrm>
              <a:off x="679748" y="1414575"/>
              <a:ext cx="9452098" cy="145278"/>
            </a:xfrm>
            <a:prstGeom prst="rect">
              <a:avLst/>
            </a:prstGeom>
          </p:spPr>
        </p:pic>
        <p:pic>
          <p:nvPicPr>
            <p:cNvPr id="9" name="教材原句S.EPS" descr="id:2147487282;FounderCES"/>
            <p:cNvPicPr/>
            <p:nvPr/>
          </p:nvPicPr>
          <p:blipFill rotWithShape="1">
            <a:blip r:embed="rId4"/>
            <a:srcRect l="77581"/>
            <a:stretch/>
          </p:blipFill>
          <p:spPr>
            <a:xfrm>
              <a:off x="10122321" y="1278285"/>
              <a:ext cx="1584177" cy="419828"/>
            </a:xfrm>
            <a:prstGeom prst="rect">
              <a:avLst/>
            </a:prstGeom>
          </p:spPr>
        </p:pic>
        <p:pic>
          <p:nvPicPr>
            <p:cNvPr id="10" name="教材原句S.EPS" descr="id:2147487163;FounderCES"/>
            <p:cNvPicPr/>
            <p:nvPr/>
          </p:nvPicPr>
          <p:blipFill rotWithShape="1">
            <a:blip r:embed="rId4"/>
            <a:srcRect r="98192" b="-43246"/>
            <a:stretch/>
          </p:blipFill>
          <p:spPr>
            <a:xfrm>
              <a:off x="555339" y="1287810"/>
              <a:ext cx="130250" cy="589026"/>
            </a:xfrm>
            <a:prstGeom prst="rect">
              <a:avLst/>
            </a:prstGeom>
          </p:spPr>
        </p:pic>
      </p:grpSp>
      <p:sp>
        <p:nvSpPr>
          <p:cNvPr id="11" name="内容占位符 1"/>
          <p:cNvSpPr txBox="1">
            <a:spLocks/>
          </p:cNvSpPr>
          <p:nvPr/>
        </p:nvSpPr>
        <p:spPr bwMode="auto">
          <a:xfrm>
            <a:off x="360854" y="3523495"/>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journey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ended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Zac</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enture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recei</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widespread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media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erage.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旅程结束后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的冒险得到了媒体的广泛报道</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100816257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36933"/>
            <a:ext cx="11485848" cy="4524315"/>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special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network</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erage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most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races.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现在有一个专门的电视网络对大部分比赛进行现场直播。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Most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media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erage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disappro</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a:t>
            </a:r>
            <a:r>
              <a:rPr lang="en-US" altLang="zh-CN" b="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ellers</a:t>
            </a:r>
            <a:r>
              <a:rPr lang="en-US" altLang="zh-CN" b="1" dirty="0" err="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lifestyle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alues.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大多数媒体报道都不赞成那些旅行者的生活方式和价值观。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insurance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policy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extensi</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erage.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这是一份承保范围广泛的</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险</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erage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subject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botany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text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inadequate.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他的植物学教科书中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对这个题目的叙述不充分。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0412998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890136"/>
            <a:ext cx="11485848" cy="586764"/>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applaud </a:t>
            </a:r>
            <a:r>
              <a:rPr lang="en-US" altLang="zh-CN" b="1" i="1" dirty="0" err="1">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&amp;</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鼓掌</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称赞</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赞成 </a:t>
            </a:r>
            <a:r>
              <a:rPr lang="en-US" altLang="zh-CN" b="1" i="1" dirty="0" err="1">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称赞</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赞赏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圆角矩形 3"/>
          <p:cNvSpPr/>
          <p:nvPr/>
        </p:nvSpPr>
        <p:spPr bwMode="auto">
          <a:xfrm>
            <a:off x="387524" y="1782638"/>
            <a:ext cx="11449272" cy="1358330"/>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5" name="组合 4"/>
          <p:cNvGrpSpPr/>
          <p:nvPr/>
        </p:nvGrpSpPr>
        <p:grpSpPr>
          <a:xfrm>
            <a:off x="555339" y="1566614"/>
            <a:ext cx="11151159" cy="598551"/>
            <a:chOff x="555339" y="1278285"/>
            <a:chExt cx="11151159" cy="598551"/>
          </a:xfrm>
        </p:grpSpPr>
        <p:pic>
          <p:nvPicPr>
            <p:cNvPr id="6"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7"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8"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9" name="内容占位符 1"/>
          <p:cNvSpPr txBox="1">
            <a:spLocks/>
          </p:cNvSpPr>
          <p:nvPr/>
        </p:nvSpPr>
        <p:spPr bwMode="auto">
          <a:xfrm>
            <a:off x="360854" y="1805125"/>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crowd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stood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applaud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scientists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important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ocean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research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人群起立为科学家们重要的海洋研究工作鼓掌</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0" name="内容占位符 2"/>
          <p:cNvSpPr txBox="1">
            <a:spLocks/>
          </p:cNvSpPr>
          <p:nvPr/>
        </p:nvSpPr>
        <p:spPr bwMode="auto">
          <a:xfrm>
            <a:off x="360854" y="3158966"/>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applauded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came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stage.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她上台时人们向她鼓掌。</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applaud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decision.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我们称赞她的决定。 </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efforts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impro</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situation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applauded.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他为改善状况所作的努力应该受到赞许。 </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applaud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courage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refuse.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我赞赏她敢于拒绝。</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3457544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54232"/>
            <a:ext cx="11485848" cy="586764"/>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exploit </a:t>
            </a:r>
            <a:r>
              <a:rPr lang="en-US" altLang="zh-CN" b="1" i="1" dirty="0" err="1">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开发</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利用</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剥削</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圆角矩形 3"/>
          <p:cNvSpPr/>
          <p:nvPr/>
        </p:nvSpPr>
        <p:spPr bwMode="auto">
          <a:xfrm>
            <a:off x="387524" y="2790750"/>
            <a:ext cx="11449272" cy="1358330"/>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5" name="组合 4"/>
          <p:cNvGrpSpPr/>
          <p:nvPr/>
        </p:nvGrpSpPr>
        <p:grpSpPr>
          <a:xfrm>
            <a:off x="555339" y="2574726"/>
            <a:ext cx="11151159" cy="598551"/>
            <a:chOff x="555339" y="1278285"/>
            <a:chExt cx="11151159" cy="598551"/>
          </a:xfrm>
        </p:grpSpPr>
        <p:pic>
          <p:nvPicPr>
            <p:cNvPr id="6"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7"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8"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9" name="内容占位符 1"/>
          <p:cNvSpPr txBox="1">
            <a:spLocks/>
          </p:cNvSpPr>
          <p:nvPr/>
        </p:nvSpPr>
        <p:spPr bwMode="auto">
          <a:xfrm>
            <a:off x="360854" y="2813237"/>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talk</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exploring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usually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exploiting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人们在谈论扩大海洋勘探的时候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通常指的是海洋开发</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7214782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4460919"/>
            <a:ext cx="11485848" cy="1200329"/>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exploit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rainforests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开发热带雨林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exploit the sea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开发海洋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7352;FounderCES"/>
          <p:cNvPicPr/>
          <p:nvPr/>
        </p:nvPicPr>
        <p:blipFill>
          <a:blip r:embed="rId2"/>
          <a:stretch>
            <a:fillRect/>
          </a:stretch>
        </p:blipFill>
        <p:spPr>
          <a:xfrm>
            <a:off x="360854" y="4659492"/>
            <a:ext cx="954812" cy="324067"/>
          </a:xfrm>
          <a:prstGeom prst="rect">
            <a:avLst/>
          </a:prstGeom>
        </p:spPr>
      </p:pic>
      <p:sp>
        <p:nvSpPr>
          <p:cNvPr id="5" name="内容占位符 2"/>
          <p:cNvSpPr txBox="1">
            <a:spLocks/>
          </p:cNvSpPr>
          <p:nvPr/>
        </p:nvSpPr>
        <p:spPr bwMode="auto">
          <a:xfrm>
            <a:off x="360854" y="1196752"/>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exploited his father’s name to get himself a job.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他利用他父亲的名声为自己找到一份工作。</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realised</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her youth and inexperience were being exploited.</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她意识到自己的年轻和缺乏经验正受人利用。</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is being done to stop employers from exploiting young people</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目前</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采取了什么措施来制止雇主剥削年轻人呢</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4883316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00808"/>
            <a:ext cx="11485848" cy="586764"/>
          </a:xfrm>
        </p:spPr>
        <p:txBody>
          <a:bodyPr/>
          <a:lstStyle/>
          <a:p>
            <a:pPr hangingPunct="0">
              <a:spcAft>
                <a:spcPts val="0"/>
              </a:spcAft>
            </a:pPr>
            <a:r>
              <a:rPr lang="en-US"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murder </a:t>
            </a:r>
            <a:r>
              <a:rPr lang="en-US" altLang="zh-CN" b="1" i="1" smtClean="0">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谋杀</a:t>
            </a:r>
            <a:r>
              <a:rPr lang="zh-CN"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凶杀</a:t>
            </a:r>
            <a:r>
              <a:rPr lang="zh-CN"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毁坏 </a:t>
            </a:r>
            <a:r>
              <a:rPr lang="en-US" altLang="zh-CN" b="1" i="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谋杀</a:t>
            </a:r>
            <a:r>
              <a:rPr lang="zh-CN"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凶杀</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圆角矩形 3"/>
          <p:cNvSpPr/>
          <p:nvPr/>
        </p:nvSpPr>
        <p:spPr bwMode="auto">
          <a:xfrm>
            <a:off x="387524" y="2655496"/>
            <a:ext cx="11449272" cy="1807937"/>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5" name="组合 4"/>
          <p:cNvGrpSpPr/>
          <p:nvPr/>
        </p:nvGrpSpPr>
        <p:grpSpPr>
          <a:xfrm>
            <a:off x="555339" y="2439472"/>
            <a:ext cx="11151159" cy="598551"/>
            <a:chOff x="555339" y="1278285"/>
            <a:chExt cx="11151159" cy="598551"/>
          </a:xfrm>
        </p:grpSpPr>
        <p:pic>
          <p:nvPicPr>
            <p:cNvPr id="6"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7"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8"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9" name="内容占位符 1"/>
          <p:cNvSpPr txBox="1">
            <a:spLocks/>
          </p:cNvSpPr>
          <p:nvPr/>
        </p:nvSpPr>
        <p:spPr bwMode="auto">
          <a:xfrm>
            <a:off x="360854" y="2677983"/>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000000"/>
                </a:solidFill>
                <a:latin typeface="Times New Roman" panose="02020603050405020304" pitchFamily="18" charset="0"/>
                <a:ea typeface="宋体" panose="02010600030101010101" pitchFamily="2" charset="-122"/>
              </a:rPr>
              <a:t>Although</a:t>
            </a:r>
            <a:r>
              <a:rPr lang="en-US" altLang="zh-CN" b="1" dirty="0">
                <a:solidFill>
                  <a:srgbClr val="000000"/>
                </a:solidFill>
                <a:latin typeface="Times New Roman" panose="02020603050405020304" pitchFamily="18" charset="0"/>
                <a:ea typeface="楷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this</a:t>
            </a:r>
            <a:r>
              <a:rPr lang="en-US" altLang="zh-CN" b="1" dirty="0">
                <a:solidFill>
                  <a:srgbClr val="000000"/>
                </a:solidFill>
                <a:latin typeface="Times New Roman" panose="02020603050405020304" pitchFamily="18" charset="0"/>
                <a:ea typeface="楷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was</a:t>
            </a:r>
            <a:r>
              <a:rPr lang="en-US" altLang="zh-CN" b="1" dirty="0">
                <a:solidFill>
                  <a:srgbClr val="000000"/>
                </a:solidFill>
                <a:latin typeface="Times New Roman" panose="02020603050405020304" pitchFamily="18" charset="0"/>
                <a:ea typeface="楷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banned</a:t>
            </a:r>
            <a:r>
              <a:rPr lang="en-US" altLang="zh-CN" b="1" dirty="0">
                <a:solidFill>
                  <a:srgbClr val="000000"/>
                </a:solidFill>
                <a:latin typeface="Times New Roman" panose="02020603050405020304" pitchFamily="18" charset="0"/>
                <a:ea typeface="楷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in</a:t>
            </a:r>
            <a:r>
              <a:rPr lang="en-US" altLang="zh-CN" b="1" dirty="0">
                <a:solidFill>
                  <a:srgbClr val="000000"/>
                </a:solidFill>
                <a:latin typeface="Times New Roman" panose="02020603050405020304" pitchFamily="18" charset="0"/>
                <a:ea typeface="楷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1982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some</a:t>
            </a:r>
            <a:r>
              <a:rPr lang="en-US" altLang="zh-CN" b="1" dirty="0">
                <a:solidFill>
                  <a:srgbClr val="000000"/>
                </a:solidFill>
                <a:latin typeface="Times New Roman" panose="02020603050405020304" pitchFamily="18" charset="0"/>
                <a:ea typeface="楷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countries</a:t>
            </a:r>
            <a:r>
              <a:rPr lang="en-US" altLang="zh-CN" b="1" dirty="0">
                <a:solidFill>
                  <a:srgbClr val="000000"/>
                </a:solidFill>
                <a:latin typeface="Times New Roman" panose="02020603050405020304" pitchFamily="18" charset="0"/>
                <a:ea typeface="楷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are</a:t>
            </a:r>
            <a:r>
              <a:rPr lang="en-US" altLang="zh-CN" b="1" dirty="0">
                <a:solidFill>
                  <a:srgbClr val="000000"/>
                </a:solidFill>
                <a:latin typeface="Times New Roman" panose="02020603050405020304" pitchFamily="18" charset="0"/>
                <a:ea typeface="楷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still</a:t>
            </a:r>
            <a:r>
              <a:rPr lang="en-US" altLang="zh-CN" b="1" dirty="0">
                <a:solidFill>
                  <a:srgbClr val="000000"/>
                </a:solidFill>
                <a:latin typeface="Times New Roman" panose="02020603050405020304" pitchFamily="18" charset="0"/>
                <a:ea typeface="楷体" panose="02010609060101010101" pitchFamily="49" charset="-122"/>
              </a:rPr>
              <a:t> </a:t>
            </a:r>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murdering</a:t>
            </a:r>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these</a:t>
            </a:r>
            <a:r>
              <a:rPr lang="en-US" altLang="zh-CN" b="1" dirty="0">
                <a:solidFill>
                  <a:srgbClr val="000000"/>
                </a:solidFill>
                <a:latin typeface="Times New Roman" panose="02020603050405020304" pitchFamily="18" charset="0"/>
                <a:ea typeface="楷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intelligent</a:t>
            </a:r>
            <a:r>
              <a:rPr lang="en-US" altLang="zh-CN" b="1" dirty="0">
                <a:solidFill>
                  <a:srgbClr val="000000"/>
                </a:solidFill>
                <a:latin typeface="Times New Roman" panose="02020603050405020304" pitchFamily="18" charset="0"/>
                <a:ea typeface="楷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creatures</a:t>
            </a:r>
            <a:r>
              <a:rPr lang="en-US" altLang="zh-CN" b="1" dirty="0">
                <a:solidFill>
                  <a:srgbClr val="000000"/>
                </a:solidFill>
                <a:latin typeface="Times New Roman" panose="02020603050405020304" pitchFamily="18" charset="0"/>
                <a:ea typeface="楷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without</a:t>
            </a:r>
            <a:r>
              <a:rPr lang="en-US" altLang="zh-CN" b="1" dirty="0">
                <a:solidFill>
                  <a:srgbClr val="000000"/>
                </a:solidFill>
                <a:latin typeface="Times New Roman" panose="02020603050405020304" pitchFamily="18" charset="0"/>
                <a:ea typeface="楷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mercy.</a:t>
            </a:r>
            <a:r>
              <a:rPr lang="en-US" altLang="zh-CN" b="1" dirty="0">
                <a:solidFill>
                  <a:srgbClr val="000000"/>
                </a:solidFill>
                <a:latin typeface="Times New Roman" panose="02020603050405020304" pitchFamily="18" charset="0"/>
                <a:ea typeface="楷体" panose="02010609060101010101" pitchFamily="49" charset="-122"/>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尽管这种行为在</a:t>
            </a:r>
            <a:r>
              <a:rPr lang="en-US" altLang="zh-CN" b="1" dirty="0">
                <a:solidFill>
                  <a:srgbClr val="000000"/>
                </a:solidFill>
                <a:latin typeface="Times New Roman" panose="02020603050405020304" pitchFamily="18" charset="0"/>
                <a:ea typeface="宋体" panose="02010600030101010101" pitchFamily="2" charset="-122"/>
              </a:rPr>
              <a:t>1982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年就被禁止了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但一些国家仍然在毫不留情地</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谋杀</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这些聪明的生物。</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384584557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484784"/>
            <a:ext cx="11485848" cy="3416320"/>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commit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murder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犯谋杀罪</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murder case/in</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estigation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凶杀案件</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denies murdering his wife’s lo</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他否认谋杀了妻子的情夫。</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Critics accused him of murdering the English language.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批评家指责他把英语给</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糟</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蹋</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was found guilty of murder.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他被发现有谋杀罪。</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S8.EPS" descr="id:2147487352;FounderCES"/>
          <p:cNvPicPr/>
          <p:nvPr/>
        </p:nvPicPr>
        <p:blipFill>
          <a:blip r:embed="rId2"/>
          <a:stretch>
            <a:fillRect/>
          </a:stretch>
        </p:blipFill>
        <p:spPr>
          <a:xfrm>
            <a:off x="360854" y="1647384"/>
            <a:ext cx="954812" cy="324067"/>
          </a:xfrm>
          <a:prstGeom prst="rect">
            <a:avLst/>
          </a:prstGeom>
        </p:spPr>
      </p:pic>
    </p:spTree>
    <p:extLst>
      <p:ext uri="{BB962C8B-B14F-4D97-AF65-F5344CB8AC3E}">
        <p14:creationId xmlns:p14="http://schemas.microsoft.com/office/powerpoint/2010/main" val="40392111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2880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mercy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仁慈</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宽恕</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恩惠</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圆角矩形 4"/>
          <p:cNvSpPr/>
          <p:nvPr/>
        </p:nvSpPr>
        <p:spPr bwMode="auto">
          <a:xfrm>
            <a:off x="387524" y="2503743"/>
            <a:ext cx="11449272" cy="1807937"/>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6" name="组合 5"/>
          <p:cNvGrpSpPr/>
          <p:nvPr/>
        </p:nvGrpSpPr>
        <p:grpSpPr>
          <a:xfrm>
            <a:off x="555339" y="2287719"/>
            <a:ext cx="11151159" cy="598551"/>
            <a:chOff x="555339" y="1278285"/>
            <a:chExt cx="11151159" cy="598551"/>
          </a:xfrm>
        </p:grpSpPr>
        <p:pic>
          <p:nvPicPr>
            <p:cNvPr id="7"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8"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9"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10" name="内容占位符 1"/>
          <p:cNvSpPr txBox="1">
            <a:spLocks/>
          </p:cNvSpPr>
          <p:nvPr/>
        </p:nvSpPr>
        <p:spPr bwMode="auto">
          <a:xfrm>
            <a:off x="360854" y="252623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Although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banned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1982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countries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still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murdering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intelligent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creatures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without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mercy.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尽管这种行为在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1982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年就被禁止了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但一些国家仍然在毫不留情地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谋杀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这些聪明的生物</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3342887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80044"/>
          </a:xfrm>
        </p:spPr>
        <p:txBody>
          <a:bodyPr/>
          <a:lstStyle/>
          <a:p>
            <a:pPr hangingPunct="0">
              <a:lnSpc>
                <a:spcPct val="140000"/>
              </a:lnSpc>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extend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伸出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extend from... to...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延伸到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extend through...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贯穿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；达到整个</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的长度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extend into...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扩大</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延长到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extend o</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）持续，延续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extend to...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）达到，伸展到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extend a fence/road/house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扩建护栏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房子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extend a deadline/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延长最后期限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签证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meeting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extended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night.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会议持续到深夜。</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High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unemployment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extends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whole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Britain.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高失业率遍及整个英国。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chapter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extends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hundred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pages.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这一章节长达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页</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7170;FounderCES"/>
          <p:cNvPicPr/>
          <p:nvPr/>
        </p:nvPicPr>
        <p:blipFill>
          <a:blip r:embed="rId2"/>
          <a:stretch>
            <a:fillRect/>
          </a:stretch>
        </p:blipFill>
        <p:spPr>
          <a:xfrm>
            <a:off x="443070" y="935354"/>
            <a:ext cx="1008112" cy="342157"/>
          </a:xfrm>
          <a:prstGeom prst="rect">
            <a:avLst/>
          </a:prstGeom>
        </p:spPr>
      </p:pic>
    </p:spTree>
    <p:extLst>
      <p:ext uri="{BB962C8B-B14F-4D97-AF65-F5344CB8AC3E}">
        <p14:creationId xmlns:p14="http://schemas.microsoft.com/office/powerpoint/2010/main" val="348828998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64704"/>
            <a:ext cx="11485848" cy="4524315"/>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show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mercy to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怜悯某人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mercy on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表示怜悯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the mercy of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任凭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的摆布；在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的支配中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without mercy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残忍地，毫无同情心地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show</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mercy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我们对坏人是决不留情的。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mercy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accident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happened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close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hospital.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幸亏车祸发生在离医院这么近的地方。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treated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without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mercy.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他受到无情对待</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4" name="TS8.EPS" descr="id:2147487352;FounderCES"/>
          <p:cNvPicPr/>
          <p:nvPr/>
        </p:nvPicPr>
        <p:blipFill>
          <a:blip r:embed="rId2"/>
          <a:stretch>
            <a:fillRect/>
          </a:stretch>
        </p:blipFill>
        <p:spPr>
          <a:xfrm>
            <a:off x="360854" y="999312"/>
            <a:ext cx="954812" cy="324067"/>
          </a:xfrm>
          <a:prstGeom prst="rect">
            <a:avLst/>
          </a:prstGeom>
        </p:spPr>
      </p:pic>
      <p:sp>
        <p:nvSpPr>
          <p:cNvPr id="5" name="圆角矩形 4"/>
          <p:cNvSpPr/>
          <p:nvPr/>
        </p:nvSpPr>
        <p:spPr bwMode="auto">
          <a:xfrm>
            <a:off x="334566" y="5229200"/>
            <a:ext cx="11521280" cy="1047060"/>
          </a:xfrm>
          <a:prstGeom prst="roundRect">
            <a:avLst>
              <a:gd name="adj" fmla="val 5328"/>
            </a:avLst>
          </a:prstGeom>
          <a:solidFill>
            <a:srgbClr val="E6E1EF"/>
          </a:solidFill>
          <a:ln w="19050" algn="ctr">
            <a:no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6" name="知识拓展小.EPS" descr="id:2147487177;FounderCES"/>
          <p:cNvPicPr/>
          <p:nvPr/>
        </p:nvPicPr>
        <p:blipFill>
          <a:blip r:embed="rId3"/>
          <a:stretch>
            <a:fillRect/>
          </a:stretch>
        </p:blipFill>
        <p:spPr>
          <a:xfrm>
            <a:off x="766615" y="5229200"/>
            <a:ext cx="2088232" cy="410579"/>
          </a:xfrm>
          <a:prstGeom prst="rect">
            <a:avLst/>
          </a:prstGeom>
        </p:spPr>
      </p:pic>
      <p:sp>
        <p:nvSpPr>
          <p:cNvPr id="7" name="内容占位符 1"/>
          <p:cNvSpPr txBox="1">
            <a:spLocks/>
          </p:cNvSpPr>
          <p:nvPr/>
        </p:nvSpPr>
        <p:spPr bwMode="auto">
          <a:xfrm>
            <a:off x="360854" y="559416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merciful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仁慈的；宽大的　</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7422459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possession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个人财产</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拥有</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控制</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圆角矩形 3"/>
          <p:cNvSpPr/>
          <p:nvPr/>
        </p:nvSpPr>
        <p:spPr bwMode="auto">
          <a:xfrm>
            <a:off x="387524" y="1700808"/>
            <a:ext cx="11449272" cy="1122586"/>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5" name="组合 4"/>
          <p:cNvGrpSpPr/>
          <p:nvPr/>
        </p:nvGrpSpPr>
        <p:grpSpPr>
          <a:xfrm>
            <a:off x="555339" y="1484784"/>
            <a:ext cx="11151159" cy="598551"/>
            <a:chOff x="555339" y="1278285"/>
            <a:chExt cx="11151159" cy="598551"/>
          </a:xfrm>
        </p:grpSpPr>
        <p:pic>
          <p:nvPicPr>
            <p:cNvPr id="6"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7"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8"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9" name="内容占位符 1"/>
          <p:cNvSpPr txBox="1">
            <a:spLocks/>
          </p:cNvSpPr>
          <p:nvPr/>
        </p:nvSpPr>
        <p:spPr bwMode="auto">
          <a:xfrm>
            <a:off x="360854" y="1723295"/>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home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human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beings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possessions.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海洋是生命的家园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而不是人类的财产</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0" name="内容占位符 1"/>
          <p:cNvSpPr txBox="1">
            <a:spLocks/>
          </p:cNvSpPr>
          <p:nvPr/>
        </p:nvSpPr>
        <p:spPr bwMode="auto">
          <a:xfrm>
            <a:off x="360854" y="2819067"/>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possession of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拥有</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占有某物</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get/take possession of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拥有</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占有；占领；夺取</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 in the possession of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one’s possession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某物为某人所拥有，为某人所有；归某人所有</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b="1" dirty="0"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possession of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拥有</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 into possession of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占有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TS8.EPS" descr="id:2147487352;FounderCES"/>
          <p:cNvPicPr/>
          <p:nvPr/>
        </p:nvPicPr>
        <p:blipFill>
          <a:blip r:embed="rId3"/>
          <a:stretch>
            <a:fillRect/>
          </a:stretch>
        </p:blipFill>
        <p:spPr>
          <a:xfrm>
            <a:off x="360854" y="3032925"/>
            <a:ext cx="954812" cy="324067"/>
          </a:xfrm>
          <a:prstGeom prst="rect">
            <a:avLst/>
          </a:prstGeom>
        </p:spPr>
      </p:pic>
    </p:spTree>
    <p:extLst>
      <p:ext uri="{BB962C8B-B14F-4D97-AF65-F5344CB8AC3E}">
        <p14:creationId xmlns:p14="http://schemas.microsoft.com/office/powerpoint/2010/main" val="321266665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62822"/>
            <a:ext cx="11485848" cy="2862322"/>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possession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house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你是什么时候拥有新房子的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father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came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possession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fortune.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父亲去世后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她继承了一大笔财产。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possession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until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few</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auction.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拍卖会过后的几天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我们才拥有了那辆车。</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8302153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bwMode="auto">
          <a:xfrm>
            <a:off x="334566" y="2060848"/>
            <a:ext cx="11521280" cy="2040424"/>
          </a:xfrm>
          <a:prstGeom prst="roundRect">
            <a:avLst>
              <a:gd name="adj" fmla="val 5328"/>
            </a:avLst>
          </a:prstGeom>
          <a:solidFill>
            <a:srgbClr val="E6E1EF"/>
          </a:solidFill>
          <a:ln w="19050" algn="ctr">
            <a:no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知识拓展小.EPS" descr="id:2147487177;FounderCES"/>
          <p:cNvPicPr/>
          <p:nvPr/>
        </p:nvPicPr>
        <p:blipFill>
          <a:blip r:embed="rId2"/>
          <a:stretch>
            <a:fillRect/>
          </a:stretch>
        </p:blipFill>
        <p:spPr>
          <a:xfrm>
            <a:off x="766615" y="2060848"/>
            <a:ext cx="2088232" cy="410579"/>
          </a:xfrm>
          <a:prstGeom prst="rect">
            <a:avLst/>
          </a:prstGeom>
        </p:spPr>
      </p:pic>
      <p:sp>
        <p:nvSpPr>
          <p:cNvPr id="6" name="内容占位符 1"/>
          <p:cNvSpPr txBox="1">
            <a:spLocks/>
          </p:cNvSpPr>
          <p:nvPr/>
        </p:nvSpPr>
        <p:spPr bwMode="auto">
          <a:xfrm>
            <a:off x="360854" y="242580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possess </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拥有；具有；支配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possessed of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具有（</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某种品质或特征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possessed with/by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控制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4164787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50108"/>
            <a:ext cx="11485848" cy="586764"/>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log </a:t>
            </a:r>
            <a:r>
              <a:rPr lang="en-US" altLang="zh-CN" b="1" i="1" dirty="0" err="1">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把</a:t>
            </a:r>
            <a:r>
              <a:rPr lang="en-US" altLang="zh-CN" b="1" dirty="0">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载入正式记录</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记录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正式记录</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日志</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原木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87524" y="2104796"/>
            <a:ext cx="11449272" cy="1122586"/>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4" name="组合 3"/>
          <p:cNvGrpSpPr/>
          <p:nvPr/>
        </p:nvGrpSpPr>
        <p:grpSpPr>
          <a:xfrm>
            <a:off x="555339" y="1888772"/>
            <a:ext cx="11151159" cy="598551"/>
            <a:chOff x="555339" y="1278285"/>
            <a:chExt cx="11151159" cy="598551"/>
          </a:xfrm>
        </p:grpSpPr>
        <p:pic>
          <p:nvPicPr>
            <p:cNvPr id="5"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6"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7"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8" name="内容占位符 1"/>
          <p:cNvSpPr txBox="1">
            <a:spLocks/>
          </p:cNvSpPr>
          <p:nvPr/>
        </p:nvSpPr>
        <p:spPr bwMode="auto">
          <a:xfrm>
            <a:off x="360854" y="2127283"/>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Logging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species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impro</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understanding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earth.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记录新物种将提升我们对地球生命的理解</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9" name="内容占位符 1"/>
          <p:cNvSpPr txBox="1">
            <a:spLocks/>
          </p:cNvSpPr>
          <p:nvPr/>
        </p:nvSpPr>
        <p:spPr bwMode="auto">
          <a:xfrm>
            <a:off x="360854" y="325692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road</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blocked</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fallen</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logs.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倒下的原木堵住了路面。</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logged</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ship</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speed</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knots.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他在航海日志中记下的船速是每小时十</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海里。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1459679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772816"/>
            <a:ext cx="11485848" cy="2862322"/>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log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in/on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进入（</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系统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），注册，登录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log into/onto...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，登录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log off/out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退出（</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系统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keep a log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记日志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logging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logging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试一试先退出再登录。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S8.EPS" descr="id:2147487352;FounderCES"/>
          <p:cNvPicPr/>
          <p:nvPr/>
        </p:nvPicPr>
        <p:blipFill>
          <a:blip r:embed="rId2"/>
          <a:stretch>
            <a:fillRect/>
          </a:stretch>
        </p:blipFill>
        <p:spPr>
          <a:xfrm>
            <a:off x="360854" y="1935416"/>
            <a:ext cx="954812" cy="324067"/>
          </a:xfrm>
          <a:prstGeom prst="rect">
            <a:avLst/>
          </a:prstGeom>
        </p:spPr>
      </p:pic>
    </p:spTree>
    <p:extLst>
      <p:ext uri="{BB962C8B-B14F-4D97-AF65-F5344CB8AC3E}">
        <p14:creationId xmlns:p14="http://schemas.microsoft.com/office/powerpoint/2010/main" val="260461481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1776159"/>
            <a:ext cx="11494992" cy="1692681"/>
          </a:xfrm>
          <a:prstGeom prst="roundRect">
            <a:avLst>
              <a:gd name="adj" fmla="val 12728"/>
            </a:avLst>
          </a:prstGeom>
          <a:solidFill>
            <a:srgbClr val="FEE2D1"/>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XB4.EPS" descr="id:2147487296;FounderCES"/>
          <p:cNvPicPr/>
          <p:nvPr/>
        </p:nvPicPr>
        <p:blipFill>
          <a:blip r:embed="rId2"/>
          <a:stretch>
            <a:fillRect/>
          </a:stretch>
        </p:blipFill>
        <p:spPr>
          <a:xfrm>
            <a:off x="379904" y="1156902"/>
            <a:ext cx="2082586" cy="401631"/>
          </a:xfrm>
          <a:prstGeom prst="rect">
            <a:avLst/>
          </a:prstGeom>
        </p:spPr>
      </p:pic>
      <p:pic>
        <p:nvPicPr>
          <p:cNvPr id="5" name="TS13.EPS" descr="id:2147487303;FounderCES"/>
          <p:cNvPicPr/>
          <p:nvPr/>
        </p:nvPicPr>
        <p:blipFill>
          <a:blip r:embed="rId3"/>
          <a:stretch>
            <a:fillRect/>
          </a:stretch>
        </p:blipFill>
        <p:spPr>
          <a:xfrm>
            <a:off x="469057" y="3679780"/>
            <a:ext cx="1008112" cy="342158"/>
          </a:xfrm>
          <a:prstGeom prst="rect">
            <a:avLst/>
          </a:prstGeom>
        </p:spPr>
      </p:pic>
      <p:sp>
        <p:nvSpPr>
          <p:cNvPr id="2" name="内容占位符 1"/>
          <p:cNvSpPr>
            <a:spLocks noGrp="1"/>
          </p:cNvSpPr>
          <p:nvPr>
            <p:ph idx="1"/>
          </p:nvPr>
        </p:nvSpPr>
        <p:spPr>
          <a:xfrm>
            <a:off x="360854" y="1846565"/>
            <a:ext cx="11485848" cy="1684244"/>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Meanwhile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also noted their location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so we can track their mo</a:t>
            </a:r>
            <a:r>
              <a:rPr lang="en-US" altLang="zh-CN" b="1" dirty="0">
                <a:solidFill>
                  <a:srgbClr val="00B0F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ements and plot their migration path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我们也记录了它们的位置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这样我们就可以跟踪它们的移动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并绘制它们的迁移路径</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5"/>
          <p:cNvSpPr txBox="1">
            <a:spLocks/>
          </p:cNvSpPr>
          <p:nvPr/>
        </p:nvSpPr>
        <p:spPr bwMode="auto">
          <a:xfrm>
            <a:off x="360854" y="3502749"/>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本句运用了一个由</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引导的结果状语从句的并列句。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5864794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1452840"/>
            <a:ext cx="11485848" cy="3416320"/>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researchers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tagged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birds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monitor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flight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patterns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accurately.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研究人员给鸟类安装了追踪器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因此他们能准确监测鸟类的飞行模式。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documented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step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replicate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experiment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easily.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他记录了每个步骤</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因此其他人能轻松复现实验。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built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mobile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a:t>
            </a:r>
            <a:r>
              <a:rPr lang="en-US" altLang="zh-CN" b="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ellers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igate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city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offline.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他们开发了一款移动应用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因此旅行者可以离线导航城市。</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7309241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46565"/>
            <a:ext cx="11485848" cy="586764"/>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arrest</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逮捕</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拘留</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中止</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逮捕</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拘留</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阻止</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xb1.EPS" descr="id:2147487500;FounderCES"/>
          <p:cNvPicPr/>
          <p:nvPr/>
        </p:nvPicPr>
        <p:blipFill>
          <a:blip r:embed="rId2"/>
          <a:stretch>
            <a:fillRect/>
          </a:stretch>
        </p:blipFill>
        <p:spPr>
          <a:xfrm>
            <a:off x="484863" y="1388883"/>
            <a:ext cx="1947460" cy="375003"/>
          </a:xfrm>
          <a:prstGeom prst="rect">
            <a:avLst/>
          </a:prstGeom>
        </p:spPr>
      </p:pic>
      <p:pic>
        <p:nvPicPr>
          <p:cNvPr id="5" name="图片 4"/>
          <p:cNvPicPr>
            <a:picLocks noChangeAspect="1"/>
          </p:cNvPicPr>
          <p:nvPr/>
        </p:nvPicPr>
        <p:blipFill>
          <a:blip r:embed="rId3">
            <a:clrChange>
              <a:clrFrom>
                <a:srgbClr val="FFFFFF"/>
              </a:clrFrom>
              <a:clrTo>
                <a:srgbClr val="FFFFFF">
                  <a:alpha val="0"/>
                </a:srgbClr>
              </a:clrTo>
            </a:clrChange>
          </a:blip>
          <a:stretch>
            <a:fillRect/>
          </a:stretch>
        </p:blipFill>
        <p:spPr>
          <a:xfrm>
            <a:off x="406574" y="761645"/>
            <a:ext cx="11520000" cy="579123"/>
          </a:xfrm>
          <a:prstGeom prst="rect">
            <a:avLst/>
          </a:prstGeom>
        </p:spPr>
      </p:pic>
      <p:sp>
        <p:nvSpPr>
          <p:cNvPr id="6" name="圆角矩形 5"/>
          <p:cNvSpPr/>
          <p:nvPr/>
        </p:nvSpPr>
        <p:spPr bwMode="auto">
          <a:xfrm>
            <a:off x="387524" y="2701183"/>
            <a:ext cx="11449272" cy="1807937"/>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7" name="组合 6"/>
          <p:cNvGrpSpPr/>
          <p:nvPr/>
        </p:nvGrpSpPr>
        <p:grpSpPr>
          <a:xfrm>
            <a:off x="555339" y="2492291"/>
            <a:ext cx="11151159" cy="598551"/>
            <a:chOff x="555339" y="1278285"/>
            <a:chExt cx="11151159" cy="598551"/>
          </a:xfrm>
        </p:grpSpPr>
        <p:pic>
          <p:nvPicPr>
            <p:cNvPr id="8" name="教材原句S.EPS" descr="id:2147487282;FounderCES"/>
            <p:cNvPicPr/>
            <p:nvPr/>
          </p:nvPicPr>
          <p:blipFill rotWithShape="1">
            <a:blip r:embed="rId4"/>
            <a:srcRect l="3668" t="38852" r="22718" b="42104"/>
            <a:stretch/>
          </p:blipFill>
          <p:spPr>
            <a:xfrm>
              <a:off x="679748" y="1414575"/>
              <a:ext cx="9452098" cy="145278"/>
            </a:xfrm>
            <a:prstGeom prst="rect">
              <a:avLst/>
            </a:prstGeom>
          </p:spPr>
        </p:pic>
        <p:pic>
          <p:nvPicPr>
            <p:cNvPr id="9" name="教材原句S.EPS" descr="id:2147487282;FounderCES"/>
            <p:cNvPicPr/>
            <p:nvPr/>
          </p:nvPicPr>
          <p:blipFill rotWithShape="1">
            <a:blip r:embed="rId4"/>
            <a:srcRect l="77581"/>
            <a:stretch/>
          </p:blipFill>
          <p:spPr>
            <a:xfrm>
              <a:off x="10122321" y="1278285"/>
              <a:ext cx="1584177" cy="419828"/>
            </a:xfrm>
            <a:prstGeom prst="rect">
              <a:avLst/>
            </a:prstGeom>
          </p:spPr>
        </p:pic>
        <p:pic>
          <p:nvPicPr>
            <p:cNvPr id="10" name="教材原句S.EPS" descr="id:2147487163;FounderCES"/>
            <p:cNvPicPr/>
            <p:nvPr/>
          </p:nvPicPr>
          <p:blipFill rotWithShape="1">
            <a:blip r:embed="rId4"/>
            <a:srcRect r="98192" b="-43246"/>
            <a:stretch/>
          </p:blipFill>
          <p:spPr>
            <a:xfrm>
              <a:off x="555339" y="1287810"/>
              <a:ext cx="130250" cy="589026"/>
            </a:xfrm>
            <a:prstGeom prst="rect">
              <a:avLst/>
            </a:prstGeom>
          </p:spPr>
        </p:pic>
      </p:grpSp>
      <p:sp>
        <p:nvSpPr>
          <p:cNvPr id="11" name="内容占位符 1"/>
          <p:cNvSpPr txBox="1">
            <a:spLocks/>
          </p:cNvSpPr>
          <p:nvPr/>
        </p:nvSpPr>
        <p:spPr bwMode="auto">
          <a:xfrm>
            <a:off x="360854" y="273080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million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reward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announced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information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leading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arrest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those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responsible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murder.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一项</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万美元的悬赏已经公布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以获得逮捕那些对这起谋杀事件负责的人的信息</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95401689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562228"/>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arrest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逮捕某人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 arrested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）被逮捕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arrest one’s attention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引起某人的注意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under arrest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被逮捕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an arrest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进行逮捕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said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arrest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spreading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online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rumours</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据说他由于传播网络谣言被捕了。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unusual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painting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arrested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attention.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一幅异乎寻常的画引起了他的注意。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match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three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youths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arrested.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比赛过后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有三个青年被捕。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arrested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faking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famous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paintings.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他由于伪造一些名画而被逮捕。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2" name="TS8.EPS" descr="id:2147487352;FounderCES"/>
          <p:cNvPicPr/>
          <p:nvPr/>
        </p:nvPicPr>
        <p:blipFill>
          <a:blip r:embed="rId2"/>
          <a:stretch>
            <a:fillRect/>
          </a:stretch>
        </p:blipFill>
        <p:spPr>
          <a:xfrm>
            <a:off x="360854" y="908720"/>
            <a:ext cx="954812" cy="324067"/>
          </a:xfrm>
          <a:prstGeom prst="rect">
            <a:avLst/>
          </a:prstGeom>
        </p:spPr>
      </p:pic>
    </p:spTree>
    <p:extLst>
      <p:ext uri="{BB962C8B-B14F-4D97-AF65-F5344CB8AC3E}">
        <p14:creationId xmlns:p14="http://schemas.microsoft.com/office/powerpoint/2010/main" val="8830285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bwMode="auto">
          <a:xfrm>
            <a:off x="334566" y="2277234"/>
            <a:ext cx="11521280" cy="1151766"/>
          </a:xfrm>
          <a:prstGeom prst="roundRect">
            <a:avLst>
              <a:gd name="adj" fmla="val 5328"/>
            </a:avLst>
          </a:prstGeom>
          <a:solidFill>
            <a:srgbClr val="E6E1EF"/>
          </a:solidFill>
          <a:ln w="19050" algn="ctr">
            <a:no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6" name="知识拓展小.EPS" descr="id:2147487177;FounderCES"/>
          <p:cNvPicPr/>
          <p:nvPr/>
        </p:nvPicPr>
        <p:blipFill>
          <a:blip r:embed="rId2"/>
          <a:stretch>
            <a:fillRect/>
          </a:stretch>
        </p:blipFill>
        <p:spPr>
          <a:xfrm>
            <a:off x="766615" y="2199944"/>
            <a:ext cx="2088232" cy="410579"/>
          </a:xfrm>
          <a:prstGeom prst="rect">
            <a:avLst/>
          </a:prstGeom>
        </p:spPr>
      </p:pic>
      <p:sp>
        <p:nvSpPr>
          <p:cNvPr id="2" name="内容占位符 1"/>
          <p:cNvSpPr>
            <a:spLocks noGrp="1"/>
          </p:cNvSpPr>
          <p:nvPr>
            <p:ph idx="1"/>
          </p:nvPr>
        </p:nvSpPr>
        <p:spPr>
          <a:xfrm>
            <a:off x="360854" y="2636912"/>
            <a:ext cx="11485848" cy="57624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extension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扩大；延伸；扩建部分；延期；延长期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0654089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2509"/>
            <a:ext cx="11485848" cy="2238241"/>
          </a:xfrm>
        </p:spPr>
        <p:txBody>
          <a:bodyPr/>
          <a:lstStyle/>
          <a:p>
            <a:pPr algn="ctr" hangingPunct="0">
              <a:spcAft>
                <a:spcPts val="0"/>
              </a:spcAft>
            </a:pPr>
            <a:r>
              <a:rPr lang="zh-CN" altLang="zh-CN" b="1" dirty="0">
                <a:solidFill>
                  <a:srgbClr val="76BD8A"/>
                </a:solidFill>
                <a:latin typeface="Times New Roman" panose="02020603050405020304" pitchFamily="18" charset="0"/>
                <a:ea typeface="黑体" panose="02010609060101010101" pitchFamily="49" charset="-122"/>
                <a:cs typeface="Times New Roman" panose="02020603050405020304" pitchFamily="18" charset="0"/>
              </a:rPr>
              <a:t>动词不定式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动词不定式由</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＋动词原形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构成。这里的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是不定式标志，没有词义。不定式具有名词、形容词或副词的某些语法功能，又有动词的特点，可以有自己的宾语和状语，构成动词不定式短语</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3934966" y="729554"/>
            <a:ext cx="4320480" cy="538241"/>
          </a:xfrm>
          <a:prstGeom prst="rect">
            <a:avLst/>
          </a:prstGeom>
        </p:spPr>
      </p:pic>
    </p:spTree>
    <p:extLst>
      <p:ext uri="{BB962C8B-B14F-4D97-AF65-F5344CB8AC3E}">
        <p14:creationId xmlns:p14="http://schemas.microsoft.com/office/powerpoint/2010/main" val="392390776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0854" y="862508"/>
            <a:ext cx="4294192" cy="459860"/>
          </a:xfrm>
          <a:prstGeom prst="rect">
            <a:avLst/>
          </a:prstGeom>
        </p:spPr>
      </p:pic>
      <p:sp>
        <p:nvSpPr>
          <p:cNvPr id="2" name="内容占位符 1"/>
          <p:cNvSpPr>
            <a:spLocks noGrp="1"/>
          </p:cNvSpPr>
          <p:nvPr>
            <p:ph idx="1"/>
          </p:nvPr>
        </p:nvSpPr>
        <p:spPr>
          <a:xfrm>
            <a:off x="360854" y="746120"/>
            <a:ext cx="11485848" cy="576248"/>
          </a:xfrm>
        </p:spPr>
        <p:txBody>
          <a:bodyPr/>
          <a:lstStyle/>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动词不定式的时态与语态</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5" name="表格 4"/>
          <p:cNvGraphicFramePr>
            <a:graphicFrameLocks noGrp="1"/>
          </p:cNvGraphicFramePr>
          <p:nvPr>
            <p:extLst>
              <p:ext uri="{D42A27DB-BD31-4B8C-83A1-F6EECF244321}">
                <p14:modId xmlns:p14="http://schemas.microsoft.com/office/powerpoint/2010/main" val="1035000352"/>
              </p:ext>
            </p:extLst>
          </p:nvPr>
        </p:nvGraphicFramePr>
        <p:xfrm>
          <a:off x="360855" y="1600042"/>
          <a:ext cx="11468704" cy="4711122"/>
        </p:xfrm>
        <a:graphic>
          <a:graphicData uri="http://schemas.openxmlformats.org/drawingml/2006/table">
            <a:tbl>
              <a:tblPr firstRow="1" firstCol="1" bandRow="1"/>
              <a:tblGrid>
                <a:gridCol w="1557887">
                  <a:extLst>
                    <a:ext uri="{9D8B030D-6E8A-4147-A177-3AD203B41FA5}">
                      <a16:colId xmlns:a16="http://schemas.microsoft.com/office/drawing/2014/main" val="283323369"/>
                    </a:ext>
                  </a:extLst>
                </a:gridCol>
                <a:gridCol w="1859787">
                  <a:extLst>
                    <a:ext uri="{9D8B030D-6E8A-4147-A177-3AD203B41FA5}">
                      <a16:colId xmlns:a16="http://schemas.microsoft.com/office/drawing/2014/main" val="362380934"/>
                    </a:ext>
                  </a:extLst>
                </a:gridCol>
                <a:gridCol w="1708837">
                  <a:extLst>
                    <a:ext uri="{9D8B030D-6E8A-4147-A177-3AD203B41FA5}">
                      <a16:colId xmlns:a16="http://schemas.microsoft.com/office/drawing/2014/main" val="685680810"/>
                    </a:ext>
                  </a:extLst>
                </a:gridCol>
                <a:gridCol w="6342193">
                  <a:extLst>
                    <a:ext uri="{9D8B030D-6E8A-4147-A177-3AD203B41FA5}">
                      <a16:colId xmlns:a16="http://schemas.microsoft.com/office/drawing/2014/main" val="306325971"/>
                    </a:ext>
                  </a:extLst>
                </a:gridCol>
              </a:tblGrid>
              <a:tr h="502885">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时态</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主动语态</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被动语态</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意义</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extLst>
                  <a:ext uri="{0D108BD9-81ED-4DB2-BD59-A6C34878D82A}">
                    <a16:rowId xmlns:a16="http://schemas.microsoft.com/office/drawing/2014/main" val="4255439218"/>
                  </a:ext>
                </a:extLst>
              </a:tr>
              <a:tr h="1005769">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一般时</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done</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l" hangingPunct="0">
                        <a:lnSpc>
                          <a:spcPct val="150000"/>
                        </a:lnSpc>
                        <a:spcAft>
                          <a:spcPts val="0"/>
                        </a:spcAft>
                      </a:pP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表示动作与谓语动作同时发生或发生在谓语动作之后</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3254516643"/>
                  </a:ext>
                </a:extLst>
              </a:tr>
              <a:tr h="100576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完成时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a:t>
                      </a:r>
                      <a:r>
                        <a:rPr lang="en-US" sz="2400" b="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done</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a:t>
                      </a:r>
                      <a:r>
                        <a:rPr lang="en-US" sz="2400" b="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been</a:t>
                      </a:r>
                      <a:r>
                        <a:rPr lang="en-US"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done</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表示动作发生在谓语动作之前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764064735"/>
                  </a:ext>
                </a:extLst>
              </a:tr>
              <a:tr h="100576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进行时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doing</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表示谓语动作发生时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不定式的动作正在进行</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935255688"/>
                  </a:ext>
                </a:extLst>
              </a:tr>
              <a:tr h="100576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完成进行时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a:t>
                      </a:r>
                      <a:r>
                        <a:rPr lang="en-US" sz="2400" b="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been</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doing</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l" hangingPunct="0">
                        <a:lnSpc>
                          <a:spcPct val="150000"/>
                        </a:lnSpc>
                        <a:spcAft>
                          <a:spcPts val="0"/>
                        </a:spcAft>
                      </a:pP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表示其动作发生在谓语动词表示的动作之前</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并且一直在进行</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787809203"/>
                  </a:ext>
                </a:extLst>
              </a:tr>
            </a:tbl>
          </a:graphicData>
        </a:graphic>
      </p:graphicFrame>
    </p:spTree>
    <p:extLst>
      <p:ext uri="{BB962C8B-B14F-4D97-AF65-F5344CB8AC3E}">
        <p14:creationId xmlns:p14="http://schemas.microsoft.com/office/powerpoint/2010/main" val="301952638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43141"/>
            <a:ext cx="11485848" cy="5322163"/>
          </a:xfrm>
        </p:spPr>
        <p:txBody>
          <a:bodyPr/>
          <a:lstStyle/>
          <a:p>
            <a:pPr hangingPunct="0">
              <a:lnSpc>
                <a:spcPct val="13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plan to attend the meeting to be held tomorrow.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我打算参加明天举行的会议。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attend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plan</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之后发生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meeting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hold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之间为被动关系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are said to be studying psychology.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据说他们正在研究心理学。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said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study</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同时发生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 </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ery sorry to ha</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kept you sitting around doing nothing.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让你一直无所事事闲坐着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我很抱歉。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keep</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sorry</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 harm seems to ha</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been done.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似乎并没有什么危害发生。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之间是被动关系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is known to ha</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been dealing with the problems for many years.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众所周知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她处理这类难题已经有很多年了。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deal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know</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并且一直在进行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4645548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086991"/>
            <a:ext cx="11485848" cy="5078313"/>
          </a:xfrm>
        </p:spPr>
        <p:txBody>
          <a:bodyPr/>
          <a:lstStyle/>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注意：不定式的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否定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不定式的被动式表示其逻辑主语为不定式动作的承受者。</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great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honour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birthday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party.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被邀请参加玛丽的生日聚会是一件非常荣幸的事情。</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不定式的否定式通常是将否定词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置于不定式之前，即构成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 to do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 to do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的形式。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took</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decided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他们进行了表决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决定放弃。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mother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told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talk</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strangers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你母亲告诉你多少次了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绝不能和陌生人谈话</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2562043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60854" y="1096932"/>
            <a:ext cx="4294192" cy="459860"/>
          </a:xfrm>
          <a:prstGeom prst="rect">
            <a:avLst/>
          </a:prstGeom>
        </p:spPr>
      </p:pic>
      <p:sp>
        <p:nvSpPr>
          <p:cNvPr id="3" name="内容占位符 2"/>
          <p:cNvSpPr>
            <a:spLocks noGrp="1"/>
          </p:cNvSpPr>
          <p:nvPr>
            <p:ph idx="1"/>
          </p:nvPr>
        </p:nvSpPr>
        <p:spPr>
          <a:xfrm>
            <a:off x="360854" y="992917"/>
            <a:ext cx="11485848" cy="4524315"/>
          </a:xfrm>
        </p:spPr>
        <p:txBody>
          <a:bodyPr/>
          <a:lstStyle/>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动词不定式的句法功能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动词不定式可以用来作主语、表语、宾语、宾语补足语、定语、状语，表示比较具体的意义。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不定式作主语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动词不定式作主语多表示将来特定的某一次动作。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blame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loss.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责备那个工人弥补不了损失。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took</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acquire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skills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needed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become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dancer.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他花了很长时间才掌握成为一名优秀舞者所需要的技能。</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0758769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014983"/>
            <a:ext cx="11485848" cy="5078313"/>
          </a:xfrm>
        </p:spPr>
        <p:txBody>
          <a:bodyPr/>
          <a:lstStyle/>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）不定式短语作主语时，为了保持句子平衡，往往用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作形式主语，而把不定式短语置于谓语动词之后。</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）若要说明不定式的动作的执行者，可以在不定式前面加上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for/of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结构。当形容词表达事物的特征时用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；当形容词表达人所具有的特征或品质时用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，这样的形容词有：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careful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cruel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foolish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honest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kind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rude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polite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nice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stupid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wise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wrong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generous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contribute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much.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他捐献了这么多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真是太慷慨了。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important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low-carbon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过低碳生活对我们来说很重要。</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6113290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136933"/>
            <a:ext cx="11485848" cy="4524315"/>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不定式作表语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不定式作表语主要有三种情况，一是用于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appear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turn out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等连系动词之后的不定式（</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尤其是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）；二是像</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job is to sweep the floor.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我的工作就是擦地板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这样的主语与表语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的情形；三是表示想法、约定、义务、命令、可能性、命运等。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seems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他似乎生病了。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wish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teacher.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她的愿望就是当一名教师。</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meet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station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three.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我们约定</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点钟在车站见面。</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7211418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836712"/>
            <a:ext cx="11485848" cy="5632311"/>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不定式作宾语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）下列动词只能用不定式作宾语，请牢记下面的口诀：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agreed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meet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我们一致同意在校门口见面</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）在某些动词如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consider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belie</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后，常用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作形式宾语，然后加宾语补足语，最后加不定式作真正的宾语。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think</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duty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protect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ironment.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我们认为保护环境是我们的责任</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3798687087"/>
              </p:ext>
            </p:extLst>
          </p:nvPr>
        </p:nvGraphicFramePr>
        <p:xfrm>
          <a:off x="360855" y="1976651"/>
          <a:ext cx="11468704" cy="2194560"/>
        </p:xfrm>
        <a:graphic>
          <a:graphicData uri="http://schemas.openxmlformats.org/drawingml/2006/table">
            <a:tbl>
              <a:tblPr firstRow="1" firstCol="1" bandRow="1"/>
              <a:tblGrid>
                <a:gridCol w="3718127">
                  <a:extLst>
                    <a:ext uri="{9D8B030D-6E8A-4147-A177-3AD203B41FA5}">
                      <a16:colId xmlns:a16="http://schemas.microsoft.com/office/drawing/2014/main" val="1058350607"/>
                    </a:ext>
                  </a:extLst>
                </a:gridCol>
                <a:gridCol w="7750577">
                  <a:extLst>
                    <a:ext uri="{9D8B030D-6E8A-4147-A177-3AD203B41FA5}">
                      <a16:colId xmlns:a16="http://schemas.microsoft.com/office/drawing/2014/main" val="1641167688"/>
                    </a:ext>
                  </a:extLst>
                </a:gridCol>
              </a:tblGrid>
              <a:tr h="0">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决心学会想希望</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拒绝设法愿假装</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decide/determine</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learn</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want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expect/hope/wish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refuse</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manage</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care</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pretend</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3640044549"/>
                  </a:ext>
                </a:extLst>
              </a:tr>
              <a:tr h="0">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主动答应选计划</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同意请求帮一帮</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offer</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promise</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choose</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plan</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agree</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ask/beg</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help</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2598351911"/>
                  </a:ext>
                </a:extLst>
              </a:tr>
            </a:tbl>
          </a:graphicData>
        </a:graphic>
      </p:graphicFrame>
    </p:spTree>
    <p:extLst>
      <p:ext uri="{BB962C8B-B14F-4D97-AF65-F5344CB8AC3E}">
        <p14:creationId xmlns:p14="http://schemas.microsoft.com/office/powerpoint/2010/main" val="348796663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55305"/>
            <a:ext cx="11485848" cy="4461927"/>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不定式作宾语补足语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）在很多动词后都可以用不定式作宾语补足语，如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force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expect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allow</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persuade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order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warn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remind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prefer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cause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permit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forbid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teach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Father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allow</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street.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父亲不允许我们在街上玩耍。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）下列动词（</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短语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）接省略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的动词不定式作宾语补足语，表示动作的全过程：一感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listen 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），三使（</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），五看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notice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obser</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watch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），半帮助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3095551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556792"/>
            <a:ext cx="11485848" cy="2308324"/>
          </a:xfrm>
        </p:spPr>
        <p:txBody>
          <a:bodyPr/>
          <a:lstStyle/>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注意：动词不定式作</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的宾语补足语时，既可带</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，也可不带</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Nobody saw him come in.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没人看见他进来。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主动语态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以上单词，当其所在句子改为被动句时，动词不定式符号</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必须保留。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thief was obser</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 to enter the bank.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有人看见小偷进了银行。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被动语态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457696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1106160"/>
            <a:ext cx="11485848" cy="586764"/>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negotiate </a:t>
            </a:r>
            <a:r>
              <a:rPr lang="en-US" altLang="zh-CN" b="1" i="1" dirty="0" err="1">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商定</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达成</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楷体" panose="02010609060101010101" pitchFamily="49" charset="-122"/>
                <a:cs typeface="Times New Roman" panose="02020603050405020304" pitchFamily="18" charset="0"/>
              </a:rPr>
              <a:t>协议</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谈判</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磋商</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协商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87524" y="1985201"/>
            <a:ext cx="11449272" cy="1807937"/>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4" name="组合 3"/>
          <p:cNvGrpSpPr/>
          <p:nvPr/>
        </p:nvGrpSpPr>
        <p:grpSpPr>
          <a:xfrm>
            <a:off x="555339" y="1772816"/>
            <a:ext cx="11151159" cy="598551"/>
            <a:chOff x="555339" y="1278285"/>
            <a:chExt cx="11151159" cy="598551"/>
          </a:xfrm>
        </p:grpSpPr>
        <p:pic>
          <p:nvPicPr>
            <p:cNvPr id="5"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6"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7"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8" name="内容占位符 1"/>
          <p:cNvSpPr txBox="1">
            <a:spLocks/>
          </p:cNvSpPr>
          <p:nvPr/>
        </p:nvSpPr>
        <p:spPr bwMode="auto">
          <a:xfrm>
            <a:off x="360854" y="2011327"/>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zh-CN" b="1" dirty="0"/>
              <a:t>Here</a:t>
            </a:r>
            <a:r>
              <a:rPr lang="zh-CN" altLang="zh-CN" b="1" dirty="0"/>
              <a:t>，</a:t>
            </a:r>
            <a:r>
              <a:rPr lang="en-US" altLang="zh-CN" b="1" dirty="0"/>
              <a:t>merchants from China and many other places met to negotiate trade deals</a:t>
            </a:r>
            <a:r>
              <a:rPr lang="zh-CN" altLang="zh-CN" b="1" dirty="0"/>
              <a:t>，</a:t>
            </a:r>
            <a:r>
              <a:rPr lang="en-US" altLang="zh-CN" b="1" dirty="0"/>
              <a:t>which also led to more awareness of each other’s cultures. </a:t>
            </a:r>
            <a:r>
              <a:rPr lang="zh-CN" altLang="zh-CN" b="1" dirty="0"/>
              <a:t>在</a:t>
            </a:r>
            <a:r>
              <a:rPr lang="zh-CN" altLang="zh-CN" b="1" dirty="0" smtClean="0"/>
              <a:t>这里</a:t>
            </a:r>
            <a:r>
              <a:rPr lang="zh-CN" altLang="zh-CN" b="1" dirty="0"/>
              <a:t>，来自中国和许多其</a:t>
            </a:r>
            <a:r>
              <a:rPr lang="zh-CN" altLang="zh-CN" b="1" spc="-100" dirty="0"/>
              <a:t>他地方的商人聚集在一起协商贸易协议，这也使他们对彼此的文化有了更多的了解。</a:t>
            </a:r>
            <a:endParaRPr lang="zh-CN" altLang="zh-CN" spc="-100" dirty="0"/>
          </a:p>
        </p:txBody>
      </p:sp>
      <p:sp>
        <p:nvSpPr>
          <p:cNvPr id="10" name="内容占位符 1"/>
          <p:cNvSpPr txBox="1">
            <a:spLocks/>
          </p:cNvSpPr>
          <p:nvPr/>
        </p:nvSpPr>
        <p:spPr bwMode="auto">
          <a:xfrm>
            <a:off x="360854" y="3825294"/>
            <a:ext cx="11485848" cy="169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Rents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indi</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idually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negotiated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between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landlord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tenant.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租金由房东和房客单独协商。</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refused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negotiate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issue.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他们已经拒绝对这一问题进行谈判。</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9111659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908720"/>
            <a:ext cx="11485848" cy="5632311"/>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不定式作定语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）不定式作定语表示将来的动作。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wanted to come to your birthday party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I had a project to finish then.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我想参加你的生日聚会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但是那时我有一个项目要完成。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）不定式常放在某些名词或代词后作定语。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如果作定语的不定式是不及物动词，或者不定式所修饰的名词或代词是不定式动作的地点、工具等，不定式后需要加相应的介词。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need a pen to write with.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我需要一支钢笔写字</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注意：如果被不定式修饰的名词为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place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等，不定式后的介词习惯上可以省去</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1920117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948784"/>
            <a:ext cx="11485848" cy="5322163"/>
          </a:xfrm>
        </p:spPr>
        <p:txBody>
          <a:bodyPr/>
          <a:lstStyle/>
          <a:p>
            <a:pPr hangingPunct="0">
              <a:lnSpc>
                <a:spcPct val="130000"/>
              </a:lnSpc>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）不定式用来修饰被序数词、最高级或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等限定的中心词，且与中心词为逻辑上的主动关系。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is always the first to arri</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at the school and the last to lea</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the school.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他总是第一个到校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最后一个离校</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）被修饰词是抽象名词时，常用不定式作定语。常见的该类名词有：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ability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chance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hope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wish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fact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excuse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promise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attempt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ability to express an idea is as important as the idea itself.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表达观点的能力与观点本身同等重要。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注意：不定式作定语时，若句子主语是不定式动作的执行者，则用主动形式表被动含义；若句子主语不是不定式动作的执行者，则用被动形式表被动含义。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has a sister to look after.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她有一个妹妹要照顾。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的执行者</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6527260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164808"/>
            <a:ext cx="11485848" cy="3416320"/>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不定式作状语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）作目的状语。表示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，可以单独放在句首、句中或句末。如果强调目的性，不定式前也可加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order</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as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as to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不能置于句首。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To/In order to increase le</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els of community ser</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ice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 schools ha</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launched compulsory </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olunteer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programmes</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为了提高社区服务水平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一些学校已经发起了义务志愿者服务计划。</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8797257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942975"/>
            <a:ext cx="11485848" cy="5078313"/>
          </a:xfrm>
        </p:spPr>
        <p:txBody>
          <a:bodyPr/>
          <a:lstStyle/>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）作结果状语。不定式作结果状语常表示令人意外的结果，有时前面加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，以加强语气。常用于下列结构中：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only to do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表示意想不到的结果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enough to do...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足够做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too... to do...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太</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而不能做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so/such... as to...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如此</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以至于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Tom took a taxi to the airport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only to find his plane high up in the sky.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汤姆乘出租车去了机场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结果发现他要乘坐的飞机已飞入高空。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is old enough to go to school.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他到上学的年纪了。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643671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136933"/>
            <a:ext cx="11485848" cy="4524315"/>
          </a:xfrm>
        </p:spPr>
        <p:txBody>
          <a:bodyPr/>
          <a:lstStyle/>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）作原因状语。表示喜、怒、哀、乐等的形容词作表语时，后可接不定式作原因状语，用以说明产生这种心理活动或情绪的原因，常用于这类结构的形容词有：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sorry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surprised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disappointed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excited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glad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anxious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delighted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pleased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foolish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Maggie was glad to be home in her own bed.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玛吉回到家躺在自己的床上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感到非常高兴。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 delighted to hear that you are keen on Chinese traditional culture.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我很高兴听到你喜欢中国传统文化。</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0684232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18573"/>
            <a:ext cx="11485848" cy="397031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学科核心素养是学科育人价值的集中体现，是学生通过学习而逐步形成的正确价值观念、必备品格和关键能力。今后，英语考试将更加注重立德树人的培养，坚持能力立意，突出核心素养的考查。下面文段就是围绕</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思维品质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这一学科素养展开，旨在提升学生对海洋生物的探究和倡导人与海洋的和谐共处理念。</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AC7D9F"/>
                </a:solidFill>
                <a:latin typeface="Times New Roman" panose="02020603050405020304" pitchFamily="18" charset="0"/>
                <a:ea typeface="黑体" panose="02010609060101010101" pitchFamily="49" charset="-122"/>
                <a:cs typeface="Times New Roman" panose="02020603050405020304" pitchFamily="18" charset="0"/>
              </a:rPr>
              <a:t>主题</a:t>
            </a:r>
            <a:r>
              <a:rPr lang="zh-CN" altLang="zh-CN" b="1">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AC7D9F"/>
                </a:solidFill>
                <a:latin typeface="Times New Roman" panose="02020603050405020304" pitchFamily="18" charset="0"/>
                <a:ea typeface="楷体" panose="02010609060101010101" pitchFamily="49" charset="-122"/>
                <a:cs typeface="Times New Roman" panose="02020603050405020304" pitchFamily="18" charset="0"/>
              </a:rPr>
              <a:t>人与自然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AC7D9F"/>
                </a:solidFill>
                <a:latin typeface="Times New Roman" panose="02020603050405020304" pitchFamily="18" charset="0"/>
                <a:ea typeface="黑体" panose="02010609060101010101" pitchFamily="49" charset="-122"/>
                <a:cs typeface="Times New Roman" panose="02020603050405020304" pitchFamily="18" charset="0"/>
              </a:rPr>
              <a:t>学科素养</a:t>
            </a:r>
            <a:r>
              <a:rPr lang="zh-CN" altLang="zh-CN" b="1">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AC7D9F"/>
                </a:solidFill>
                <a:latin typeface="Times New Roman" panose="02020603050405020304" pitchFamily="18" charset="0"/>
                <a:ea typeface="楷体" panose="02010609060101010101" pitchFamily="49" charset="-122"/>
                <a:cs typeface="Times New Roman" panose="02020603050405020304" pitchFamily="18" charset="0"/>
              </a:rPr>
              <a:t>思维品质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AC7D9F"/>
                </a:solidFill>
                <a:latin typeface="Times New Roman" panose="02020603050405020304" pitchFamily="18" charset="0"/>
                <a:ea typeface="黑体" panose="02010609060101010101" pitchFamily="49" charset="-122"/>
                <a:cs typeface="Times New Roman" panose="02020603050405020304" pitchFamily="18" charset="0"/>
              </a:rPr>
              <a:t>难度系数</a:t>
            </a:r>
            <a:r>
              <a:rPr lang="zh-CN" altLang="zh-CN" b="1">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AC7D9F"/>
                </a:solidFill>
                <a:latin typeface="Segoe UI Symbol" panose="020B0502040204020203" pitchFamily="34" charset="0"/>
                <a:ea typeface="Times New Roman" panose="02020603050405020304" pitchFamily="18" charset="0"/>
                <a:cs typeface="Segoe UI Symbol" panose="020B0502040204020203" pitchFamily="34"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核心素养通.EPS" descr="id:2147487928;FounderCES"/>
          <p:cNvPicPr/>
          <p:nvPr/>
        </p:nvPicPr>
        <p:blipFill>
          <a:blip r:embed="rId2"/>
          <a:stretch>
            <a:fillRect/>
          </a:stretch>
        </p:blipFill>
        <p:spPr>
          <a:xfrm>
            <a:off x="4222998" y="764704"/>
            <a:ext cx="4032448" cy="421713"/>
          </a:xfrm>
          <a:prstGeom prst="rect">
            <a:avLst/>
          </a:prstGeom>
        </p:spPr>
      </p:pic>
      <p:pic>
        <p:nvPicPr>
          <p:cNvPr id="4" name="图片 3"/>
          <p:cNvPicPr>
            <a:picLocks noChangeAspect="1"/>
          </p:cNvPicPr>
          <p:nvPr/>
        </p:nvPicPr>
        <p:blipFill>
          <a:blip r:embed="rId3"/>
          <a:stretch>
            <a:fillRect/>
          </a:stretch>
        </p:blipFill>
        <p:spPr>
          <a:xfrm>
            <a:off x="2062758" y="1340768"/>
            <a:ext cx="8280920" cy="403207"/>
          </a:xfrm>
          <a:prstGeom prst="rect">
            <a:avLst/>
          </a:prstGeom>
        </p:spPr>
      </p:pic>
    </p:spTree>
    <p:extLst>
      <p:ext uri="{BB962C8B-B14F-4D97-AF65-F5344CB8AC3E}">
        <p14:creationId xmlns:p14="http://schemas.microsoft.com/office/powerpoint/2010/main" val="292164924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93033"/>
            <a:ext cx="11485848" cy="5632311"/>
          </a:xfrm>
        </p:spPr>
        <p:txBody>
          <a:bodyPr/>
          <a:lstStyle/>
          <a:p>
            <a:pPr indent="61214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Female seals don’t change their spots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according to a new study by Uni</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ersity of Alberta biologists. In fact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indi</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idual differences in boldness remain consistent o</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 time. The study is among the first to examine boldness in wild marine mammals in the field of animal personality. Animal personality influences many ecological processes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 how indi</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iduals interact with other species or respond to changing en</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ironmental conditions.</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Researchers studied female seals on Sable Island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home to the world’s largest grey seal colony. O</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 a period from 2008 to 2016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biologist Christi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Bubac</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a field team led by Fisheries and Oceans Canada measured boldness responses in the female seals when defending their young.</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9763211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02782"/>
            <a:ext cx="11485848" cy="3353931"/>
          </a:xfrm>
        </p:spPr>
        <p:txBody>
          <a:bodyPr/>
          <a:lstStyle/>
          <a:p>
            <a:pPr indent="612140" hangingPunct="0">
              <a:spcAft>
                <a:spcPts val="0"/>
              </a:spcAft>
            </a:pPr>
            <a:r>
              <a:rPr lang="zh-CN" altLang="zh-CN" b="1" dirty="0">
                <a:solidFill>
                  <a:srgbClr val="000000"/>
                </a:solidFill>
                <a:latin typeface="+mn-ea"/>
                <a:cs typeface="Times New Roman" panose="02020603050405020304" pitchFamily="18" charset="0"/>
              </a:rPr>
              <a:t> </a:t>
            </a:r>
            <a:r>
              <a:rPr lang="en-US" altLang="zh-CN" b="1" dirty="0">
                <a:solidFill>
                  <a:srgbClr val="000000"/>
                </a:solidFill>
                <a:latin typeface="+mn-ea"/>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During the breeding season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saw that females tend to beha</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consistently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 only between years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also within the lactation period of a gi</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 year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explained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Bubac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lead author and PhD student in the Department of Biological Sciences studying with wildlife geneticist Da</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Coltman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pro</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ides an example of animal personality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consistent indi</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idual differences obser</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 o</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 time.</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5009316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8882"/>
            <a:ext cx="11485848" cy="3970318"/>
          </a:xfrm>
        </p:spPr>
        <p:txBody>
          <a:bodyPr/>
          <a:lstStyle/>
          <a:p>
            <a:pPr indent="612140" hangingPunct="0">
              <a:spcAft>
                <a:spcPts val="0"/>
              </a:spcAft>
            </a:pP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Bubac</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also examined how reproducti</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success is related to a seal’s boldness or shyness. Grey seals nurse for 16 to 18 days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mother seals ha</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a </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ery short window to get baby seals as fat as they can. During this time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baby seals triple in body mass. Body mass is a good predictor of reproducti</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success because it indicates the puppies’ chances of sur</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a</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erage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found that bolder females stop feeding those that are two kilograms hea</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compared with the shyest females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impro</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 their chances of sur</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 the first year of life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said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Bubac</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3310746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72816"/>
            <a:ext cx="11485848" cy="2799934"/>
          </a:xfrm>
        </p:spPr>
        <p:txBody>
          <a:bodyPr/>
          <a:lstStyle/>
          <a:p>
            <a:pPr indent="61214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 results present some </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ery interesting biological questions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explained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Coltman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professor of biology.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research shows that young grey seal mums that are bold tend to stop feeding larger puppies compared with shy mums. Howe</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older grey seals also tend to be bolder. If bolder animals ha</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bigger pups and li</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longer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does </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ariation in boldness remain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Why be shy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747166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14983"/>
            <a:ext cx="11485848" cy="5078313"/>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negotiate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price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商谈价格</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negotiate trade deals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洽谈贸易协议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negotiate with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协商；谈判；交涉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negotiate for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谈判</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negotiate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into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通过谈判使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negotiate about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就某事进行交涉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managed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negotiate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successfully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authorities.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我设法同当局进行了成功的协商</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TS8.EPS" descr="id:2147487170;FounderCES"/>
          <p:cNvPicPr/>
          <p:nvPr/>
        </p:nvPicPr>
        <p:blipFill>
          <a:blip r:embed="rId2"/>
          <a:stretch>
            <a:fillRect/>
          </a:stretch>
        </p:blipFill>
        <p:spPr>
          <a:xfrm>
            <a:off x="443070" y="1204217"/>
            <a:ext cx="1008112" cy="342157"/>
          </a:xfrm>
          <a:prstGeom prst="rect">
            <a:avLst/>
          </a:prstGeom>
        </p:spPr>
      </p:pic>
    </p:spTree>
    <p:extLst>
      <p:ext uri="{BB962C8B-B14F-4D97-AF65-F5344CB8AC3E}">
        <p14:creationId xmlns:p14="http://schemas.microsoft.com/office/powerpoint/2010/main" val="422582277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bwMode="auto">
          <a:xfrm>
            <a:off x="360854" y="1402898"/>
            <a:ext cx="11494992" cy="2726079"/>
          </a:xfrm>
          <a:prstGeom prst="roundRect">
            <a:avLst>
              <a:gd name="adj" fmla="val 12728"/>
            </a:avLst>
          </a:prstGeom>
          <a:solidFill>
            <a:srgbClr val="FEE2D1"/>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198493"/>
                <a:ext cx="11485848" cy="2714013"/>
              </a:xfrm>
            </p:spPr>
            <p:txBody>
              <a:bodyPr/>
              <a:lstStyle/>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limLow>
                      <m:limLowPr>
                        <m:ctrlPr>
                          <a:rPr lang="zh-CN" altLang="zh-CN" b="1" i="1">
                            <a:solidFill>
                              <a:srgbClr val="00B0F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B0F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B0F0"/>
                                </a:solidFill>
                                <a:latin typeface="Cambria Math" panose="02040503050406030204" pitchFamily="18" charset="0"/>
                                <a:ea typeface="宋体" panose="02010600030101010101" pitchFamily="2" charset="-122"/>
                                <a:cs typeface="Times New Roman" panose="02020603050405020304" pitchFamily="18" charset="0"/>
                              </a:rPr>
                              <m:t>𝐃𝐮𝐫𝐢𝐧𝐠𝐭𝐡𝐞</m:t>
                            </m:r>
                            <m:r>
                              <m:rPr>
                                <m:nor/>
                              </m:rP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0F0"/>
                                </a:solidFill>
                                <a:latin typeface="Cambria Math" panose="02040503050406030204" pitchFamily="18" charset="0"/>
                                <a:ea typeface="宋体" panose="02010600030101010101" pitchFamily="2" charset="-122"/>
                                <a:cs typeface="Times New Roman" panose="02020603050405020304" pitchFamily="18" charset="0"/>
                              </a:rPr>
                              <m:t>𝐛𝐫𝐞𝐞𝐝𝐢𝐧𝐠</m:t>
                            </m:r>
                            <m:r>
                              <m:rPr>
                                <m:nor/>
                              </m:rP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0F0"/>
                                </a:solidFill>
                                <a:latin typeface="Cambria Math" panose="02040503050406030204" pitchFamily="18" charset="0"/>
                                <a:ea typeface="宋体" panose="02010600030101010101" pitchFamily="2" charset="-122"/>
                                <a:cs typeface="Times New Roman" panose="02020603050405020304" pitchFamily="18" charset="0"/>
                              </a:rPr>
                              <m:t>𝐬𝐞𝐚𝐬𝐨𝐧</m:t>
                            </m:r>
                          </m:e>
                        </m:bar>
                      </m:e>
                      <m:lim>
                        <m:r>
                          <m:rPr>
                            <m:nor/>
                          </m:rPr>
                          <a:rPr lang="zh-CN"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m:t>时间状语</m:t>
                        </m:r>
                      </m:lim>
                    </m:limLow>
                  </m:oMath>
                </a14:m>
                <a:r>
                  <a:rPr lang="en-US" altLang="zh-CN" b="1" dirty="0">
                    <a:solidFill>
                      <a:srgbClr val="006FC1"/>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limLow>
                      <m:limLow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𝐰𝐞</m:t>
                            </m:r>
                          </m:e>
                        </m:bar>
                      </m:e>
                      <m:lim>
                        <m:r>
                          <m:rPr>
                            <m:nor/>
                          </m:rP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主语</m:t>
                        </m:r>
                      </m:lim>
                    </m:limLow>
                  </m:oMath>
                </a14:m>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b="1" i="1">
                            <a:solidFill>
                              <a:srgbClr val="F36821"/>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F36821"/>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F36821"/>
                                </a:solidFill>
                                <a:latin typeface="Cambria Math" panose="02040503050406030204" pitchFamily="18" charset="0"/>
                                <a:ea typeface="宋体" panose="02010600030101010101" pitchFamily="2" charset="-122"/>
                                <a:cs typeface="Times New Roman" panose="02020603050405020304" pitchFamily="18" charset="0"/>
                              </a:rPr>
                              <m:t>𝐬𝐚𝐰</m:t>
                            </m:r>
                          </m:e>
                        </m:bar>
                      </m:e>
                      <m:lim>
                        <m:r>
                          <m:rPr>
                            <m:nor/>
                          </m:rPr>
                          <a:rPr lang="zh-CN" altLang="zh-CN" b="1">
                            <a:solidFill>
                              <a:srgbClr val="F36821"/>
                            </a:solidFill>
                            <a:latin typeface="Times New Roman" panose="02020603050405020304" pitchFamily="18" charset="0"/>
                            <a:ea typeface="宋体" panose="02010600030101010101" pitchFamily="2" charset="-122"/>
                            <a:cs typeface="Times New Roman" panose="02020603050405020304" pitchFamily="18" charset="0"/>
                          </a:rPr>
                          <m:t>谓语</m:t>
                        </m:r>
                      </m:lim>
                    </m:limLow>
                  </m:oMath>
                </a14:m>
                <a:r>
                  <a:rPr lang="en-US" altLang="zh-CN" b="1" dirty="0">
                    <a:solidFill>
                      <a:srgbClr val="E761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limLow>
                      <m:limLowPr>
                        <m:ctrlPr>
                          <a:rPr lang="zh-CN" altLang="zh-CN" b="1" i="1" u="sng">
                            <a:solidFill>
                              <a:srgbClr val="00B0F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limLowPr>
                      <m:e>
                        <m:r>
                          <a:rPr lang="en-US" altLang="zh-CN" b="1" i="1" u="sng">
                            <a:solidFill>
                              <a:srgbClr val="00B0F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𝐭𝐡𝐚𝐭</m:t>
                        </m:r>
                        <m:r>
                          <a:rPr lang="en-US" altLang="zh-CN" b="1" u="sng">
                            <a:solidFill>
                              <a:srgbClr val="00B0F0"/>
                            </a:solidFill>
                            <a:uFill>
                              <a:solidFill>
                                <a:srgbClr val="00B0F0"/>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u="sng">
                            <a:solidFill>
                              <a:srgbClr val="00B0F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𝐟𝐞𝐦𝐚𝐥𝐞𝐬</m:t>
                        </m:r>
                        <m:r>
                          <a:rPr lang="en-US" altLang="zh-CN" b="1" u="sng">
                            <a:solidFill>
                              <a:srgbClr val="00B0F0"/>
                            </a:solidFill>
                            <a:uFill>
                              <a:solidFill>
                                <a:srgbClr val="00B0F0"/>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u="sng">
                            <a:solidFill>
                              <a:srgbClr val="00B0F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𝐭𝐞𝐧𝐝</m:t>
                        </m:r>
                        <m:r>
                          <a:rPr lang="en-US" altLang="zh-CN" b="1" u="sng">
                            <a:solidFill>
                              <a:srgbClr val="00B0F0"/>
                            </a:solidFill>
                            <a:uFill>
                              <a:solidFill>
                                <a:srgbClr val="00B0F0"/>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u="sng">
                            <a:solidFill>
                              <a:srgbClr val="00B0F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𝐭𝐨</m:t>
                        </m:r>
                        <m:r>
                          <a:rPr lang="en-US" altLang="zh-CN" b="1" u="sng">
                            <a:solidFill>
                              <a:srgbClr val="00B0F0"/>
                            </a:solidFill>
                            <a:uFill>
                              <a:solidFill>
                                <a:srgbClr val="00B0F0"/>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u="sng">
                            <a:solidFill>
                              <a:srgbClr val="00B0F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𝐛𝐞𝐡𝐚𝐯𝐞</m:t>
                        </m:r>
                        <m:r>
                          <a:rPr lang="en-US" altLang="zh-CN" b="1" u="sng">
                            <a:solidFill>
                              <a:srgbClr val="00B0F0"/>
                            </a:solidFill>
                            <a:uFill>
                              <a:solidFill>
                                <a:srgbClr val="00B0F0"/>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u="sng">
                            <a:solidFill>
                              <a:srgbClr val="00B0F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𝐜𝐨𝐧𝐬𝐢𝐬𝐭𝐞𝐧𝐭𝐥𝐲</m:t>
                        </m:r>
                        <m:r>
                          <a:rPr lang="zh-CN" altLang="zh-CN" b="1" u="sng">
                            <a:solidFill>
                              <a:srgbClr val="00B0F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m:t>
                        </m:r>
                        <m:r>
                          <a:rPr lang="en-US" altLang="zh-CN" b="1" i="1" u="sng">
                            <a:solidFill>
                              <a:srgbClr val="00B0F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𝐧𝐨𝐭</m:t>
                        </m:r>
                        <m:r>
                          <a:rPr lang="en-US" altLang="zh-CN" b="1" u="sng">
                            <a:solidFill>
                              <a:srgbClr val="00B0F0"/>
                            </a:solidFill>
                            <a:uFill>
                              <a:solidFill>
                                <a:srgbClr val="00B0F0"/>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u="sng">
                            <a:solidFill>
                              <a:srgbClr val="00B0F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𝐨𝐧𝐥𝐲</m:t>
                        </m:r>
                        <m:r>
                          <a:rPr lang="en-US" altLang="zh-CN" b="1" u="sng">
                            <a:solidFill>
                              <a:srgbClr val="00B0F0"/>
                            </a:solidFill>
                            <a:uFill>
                              <a:solidFill>
                                <a:srgbClr val="00B0F0"/>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u="sng">
                            <a:solidFill>
                              <a:srgbClr val="00B0F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𝐛𝐞𝐭𝐰𝐞𝐞𝐧</m:t>
                        </m:r>
                      </m:e>
                      <m:lim>
                        <m:r>
                          <m:rPr>
                            <m:nor/>
                          </m:rPr>
                          <a:rPr lang="zh-CN" altLang="zh-CN" b="1" u="sng">
                            <a:solidFill>
                              <a:srgbClr val="00B0F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m:t>宾语从句</m:t>
                        </m:r>
                      </m:lim>
                    </m:limLow>
                  </m:oMath>
                </a14:m>
                <a:r>
                  <a:rPr lang="en-US"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sng" dirty="0">
                    <a:solidFill>
                      <a:srgbClr val="00B0F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years</a:t>
                </a:r>
                <a:r>
                  <a:rPr lang="zh-CN" altLang="zh-CN" b="1" u="sng" dirty="0">
                    <a:solidFill>
                      <a:srgbClr val="00B0F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dirty="0">
                    <a:solidFill>
                      <a:srgbClr val="00B0F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but</a:t>
                </a:r>
                <a:r>
                  <a:rPr lang="en-US" altLang="zh-CN" b="1" u="sng" dirty="0">
                    <a:solidFill>
                      <a:srgbClr val="00B0F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sng" dirty="0">
                    <a:solidFill>
                      <a:srgbClr val="00B0F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also</a:t>
                </a:r>
                <a:r>
                  <a:rPr lang="en-US" altLang="zh-CN" b="1" u="sng" dirty="0">
                    <a:solidFill>
                      <a:srgbClr val="00B0F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sng" dirty="0">
                    <a:solidFill>
                      <a:srgbClr val="00B0F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within</a:t>
                </a:r>
                <a:r>
                  <a:rPr lang="en-US" altLang="zh-CN" b="1" u="sng" dirty="0">
                    <a:solidFill>
                      <a:srgbClr val="00B0F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sng" dirty="0">
                    <a:solidFill>
                      <a:srgbClr val="00B0F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u="sng" dirty="0">
                    <a:solidFill>
                      <a:srgbClr val="00B0F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sng" dirty="0">
                    <a:solidFill>
                      <a:srgbClr val="00B0F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lactation</a:t>
                </a:r>
                <a:r>
                  <a:rPr lang="en-US" altLang="zh-CN" b="1" u="sng" dirty="0">
                    <a:solidFill>
                      <a:srgbClr val="00B0F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sng" dirty="0">
                    <a:solidFill>
                      <a:srgbClr val="00B0F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period</a:t>
                </a:r>
                <a:r>
                  <a:rPr lang="en-US" altLang="zh-CN" b="1" u="sng" dirty="0">
                    <a:solidFill>
                      <a:srgbClr val="00B0F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sng" dirty="0">
                    <a:solidFill>
                      <a:srgbClr val="00B0F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u="sng" dirty="0">
                    <a:solidFill>
                      <a:srgbClr val="00B0F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sng" dirty="0">
                    <a:solidFill>
                      <a:srgbClr val="00B0F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u="sng" dirty="0">
                    <a:solidFill>
                      <a:srgbClr val="00B0F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sng" dirty="0">
                    <a:solidFill>
                      <a:srgbClr val="00B0F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gi</a:t>
                </a:r>
                <a:r>
                  <a:rPr lang="en-US" altLang="zh-CN" b="1" u="sng" dirty="0">
                    <a:solidFill>
                      <a:srgbClr val="00B0F0"/>
                    </a:solidFill>
                    <a:uFill>
                      <a:solidFill>
                        <a:srgbClr val="00B0F0"/>
                      </a:solidFill>
                    </a:uFill>
                    <a:latin typeface="Book Antiqua" panose="02040602050305030304" pitchFamily="18" charset="0"/>
                    <a:ea typeface="宋体" panose="02010600030101010101" pitchFamily="2" charset="-122"/>
                    <a:cs typeface="Times New Roman" panose="02020603050405020304" pitchFamily="18" charset="0"/>
                  </a:rPr>
                  <a:t>v</a:t>
                </a:r>
                <a:r>
                  <a:rPr lang="en-US" altLang="zh-CN" b="1" u="sng" dirty="0">
                    <a:solidFill>
                      <a:srgbClr val="00B0F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en</a:t>
                </a:r>
                <a:r>
                  <a:rPr lang="en-US" altLang="zh-CN" b="1" u="sng" dirty="0">
                    <a:solidFill>
                      <a:srgbClr val="00B0F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sng" dirty="0">
                    <a:solidFill>
                      <a:srgbClr val="00B0F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year</a:t>
                </a:r>
                <a:r>
                  <a:rPr lang="en-US" altLang="zh-CN" b="1"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198493"/>
                <a:ext cx="11485848" cy="2714013"/>
              </a:xfrm>
              <a:blipFill>
                <a:blip r:embed="rId2"/>
                <a:stretch>
                  <a:fillRect l="-796" r="-849" b="-4270"/>
                </a:stretch>
              </a:blipFill>
            </p:spPr>
            <p:txBody>
              <a:bodyPr/>
              <a:lstStyle/>
              <a:p>
                <a:r>
                  <a:rPr lang="zh-CN" altLang="en-US">
                    <a:noFill/>
                  </a:rPr>
                  <a:t> </a:t>
                </a:r>
              </a:p>
            </p:txBody>
          </p:sp>
        </mc:Fallback>
      </mc:AlternateContent>
      <p:pic>
        <p:nvPicPr>
          <p:cNvPr id="3" name="句型解读.eps" descr="id:2147488120;FounderCES"/>
          <p:cNvPicPr/>
          <p:nvPr/>
        </p:nvPicPr>
        <p:blipFill>
          <a:blip r:embed="rId3"/>
          <a:stretch>
            <a:fillRect/>
          </a:stretch>
        </p:blipFill>
        <p:spPr>
          <a:xfrm>
            <a:off x="406574" y="836712"/>
            <a:ext cx="1692910" cy="332105"/>
          </a:xfrm>
          <a:prstGeom prst="rect">
            <a:avLst/>
          </a:prstGeom>
        </p:spPr>
      </p:pic>
    </p:spTree>
    <p:extLst>
      <p:ext uri="{BB962C8B-B14F-4D97-AF65-F5344CB8AC3E}">
        <p14:creationId xmlns:p14="http://schemas.microsoft.com/office/powerpoint/2010/main" val="164467770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0799"/>
            <a:ext cx="11485848" cy="2308324"/>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这是一个复合句。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During the breeding season</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为时间状语，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females tend to...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是由</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引导的宾语从句，作</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saw</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的宾语。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繁殖季节，我们看到雌性的行为趋于一致，不仅在年份之间，而且在某一年的哺乳期</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分析.eps" descr="id:2147488127;FounderCES"/>
          <p:cNvPicPr/>
          <p:nvPr/>
        </p:nvPicPr>
        <p:blipFill>
          <a:blip r:embed="rId2"/>
          <a:stretch>
            <a:fillRect/>
          </a:stretch>
        </p:blipFill>
        <p:spPr>
          <a:xfrm>
            <a:off x="442786" y="1780844"/>
            <a:ext cx="625475" cy="296545"/>
          </a:xfrm>
          <a:prstGeom prst="rect">
            <a:avLst/>
          </a:prstGeom>
        </p:spPr>
      </p:pic>
      <p:pic>
        <p:nvPicPr>
          <p:cNvPr id="4" name="译文.eps" descr="id:2147488134;FounderCES"/>
          <p:cNvPicPr/>
          <p:nvPr/>
        </p:nvPicPr>
        <p:blipFill>
          <a:blip r:embed="rId3"/>
          <a:stretch>
            <a:fillRect/>
          </a:stretch>
        </p:blipFill>
        <p:spPr>
          <a:xfrm>
            <a:off x="440401" y="2852936"/>
            <a:ext cx="614245" cy="288032"/>
          </a:xfrm>
          <a:prstGeom prst="rect">
            <a:avLst/>
          </a:prstGeom>
        </p:spPr>
      </p:pic>
    </p:spTree>
    <p:extLst>
      <p:ext uri="{BB962C8B-B14F-4D97-AF65-F5344CB8AC3E}">
        <p14:creationId xmlns:p14="http://schemas.microsoft.com/office/powerpoint/2010/main" val="351454779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3346237"/>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according to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biologist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生物学家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idual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个人的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consistent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一致的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marine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海洋的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personality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个性</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sb11.eps" descr="id:2147488183;FounderCES"/>
          <p:cNvPicPr/>
          <p:nvPr/>
        </p:nvPicPr>
        <p:blipFill>
          <a:blip r:embed="rId2"/>
          <a:stretch>
            <a:fillRect/>
          </a:stretch>
        </p:blipFill>
        <p:spPr>
          <a:xfrm>
            <a:off x="406574" y="908720"/>
            <a:ext cx="2168572" cy="504056"/>
          </a:xfrm>
          <a:prstGeom prst="rect">
            <a:avLst/>
          </a:prstGeom>
        </p:spPr>
      </p:pic>
    </p:spTree>
    <p:extLst>
      <p:ext uri="{BB962C8B-B14F-4D97-AF65-F5344CB8AC3E}">
        <p14:creationId xmlns:p14="http://schemas.microsoft.com/office/powerpoint/2010/main" val="167992915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6525"/>
            <a:ext cx="11485848" cy="446474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ironmental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环境的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measure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测量；措施；程度；尺度　</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测量；估量；权衡　</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测量；度量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response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响应；反应；回答</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breeding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繁殖；饲养；教养；生育　</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生产；培育；使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繁殖（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breed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形式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geneticist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遗传学者</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reproducti</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生殖的；再生的；复制的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triple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三倍的；三方的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三倍数；三个一组</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增至三倍</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使成三倍</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sb12.eps" descr="id:2147488190;FounderCES"/>
          <p:cNvPicPr/>
          <p:nvPr/>
        </p:nvPicPr>
        <p:blipFill>
          <a:blip r:embed="rId2"/>
          <a:stretch>
            <a:fillRect/>
          </a:stretch>
        </p:blipFill>
        <p:spPr>
          <a:xfrm>
            <a:off x="339874" y="980728"/>
            <a:ext cx="1866900" cy="462915"/>
          </a:xfrm>
          <a:prstGeom prst="rect">
            <a:avLst/>
          </a:prstGeom>
        </p:spPr>
      </p:pic>
    </p:spTree>
    <p:extLst>
      <p:ext uri="{BB962C8B-B14F-4D97-AF65-F5344CB8AC3E}">
        <p14:creationId xmlns:p14="http://schemas.microsoft.com/office/powerpoint/2010/main" val="28210082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bwMode="auto">
          <a:xfrm>
            <a:off x="334566" y="2204864"/>
            <a:ext cx="11521280" cy="1533001"/>
          </a:xfrm>
          <a:prstGeom prst="roundRect">
            <a:avLst>
              <a:gd name="adj" fmla="val 5328"/>
            </a:avLst>
          </a:prstGeom>
          <a:solidFill>
            <a:srgbClr val="E6E1EF"/>
          </a:solidFill>
          <a:ln w="19050" algn="ctr">
            <a:no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6" name="知识拓展小.EPS" descr="id:2147487177;FounderCES"/>
          <p:cNvPicPr/>
          <p:nvPr/>
        </p:nvPicPr>
        <p:blipFill>
          <a:blip r:embed="rId2"/>
          <a:stretch>
            <a:fillRect/>
          </a:stretch>
        </p:blipFill>
        <p:spPr>
          <a:xfrm>
            <a:off x="766615" y="2199944"/>
            <a:ext cx="2088232" cy="410579"/>
          </a:xfrm>
          <a:prstGeom prst="rect">
            <a:avLst/>
          </a:prstGeom>
        </p:spPr>
      </p:pic>
      <p:sp>
        <p:nvSpPr>
          <p:cNvPr id="2" name="内容占位符 1"/>
          <p:cNvSpPr>
            <a:spLocks noGrp="1"/>
          </p:cNvSpPr>
          <p:nvPr>
            <p:ph idx="1"/>
          </p:nvPr>
        </p:nvSpPr>
        <p:spPr>
          <a:xfrm>
            <a:off x="360854" y="2636912"/>
            <a:ext cx="11485848" cy="1130246"/>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negotiation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谈判；磋商；协商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under negotiation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在商讨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谈判</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协商之中　</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511604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700808"/>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league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等级</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水平</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联合会</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联赛</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圆角矩形 8"/>
          <p:cNvSpPr/>
          <p:nvPr/>
        </p:nvSpPr>
        <p:spPr bwMode="auto">
          <a:xfrm>
            <a:off x="387524" y="2583488"/>
            <a:ext cx="11449272" cy="1122586"/>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10" name="组合 9"/>
          <p:cNvGrpSpPr/>
          <p:nvPr/>
        </p:nvGrpSpPr>
        <p:grpSpPr>
          <a:xfrm>
            <a:off x="555339" y="2367464"/>
            <a:ext cx="11151159" cy="598551"/>
            <a:chOff x="555339" y="1278285"/>
            <a:chExt cx="11151159" cy="598551"/>
          </a:xfrm>
        </p:grpSpPr>
        <p:pic>
          <p:nvPicPr>
            <p:cNvPr id="11"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12"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13"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14" name="内容占位符 1"/>
          <p:cNvSpPr txBox="1">
            <a:spLocks/>
          </p:cNvSpPr>
          <p:nvPr/>
        </p:nvSpPr>
        <p:spPr bwMode="auto">
          <a:xfrm>
            <a:off x="360854" y="2605975"/>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fleets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sight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behold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league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own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这些船队在当时蔚为壮观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独领风骚。</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997361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21025"/>
            <a:ext cx="11485848" cy="5632311"/>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league of one’s own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独领风骚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 different league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另一类型的人（</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league with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联合，和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勾结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same league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同一档次（</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 of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sb’s</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league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不是某一类人，力不从心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complicated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someone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league.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他是那么精于世故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与她完全是两路人。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league</a:t>
            </a:r>
            <a:r>
              <a:rPr lang="en-US"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mother</a:t>
            </a:r>
            <a:r>
              <a:rPr lang="en-US"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embarrass</a:t>
            </a:r>
            <a:r>
              <a:rPr lang="en-US"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她和她母亲联合起来让我很尴尬。</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woodworker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wishes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same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league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master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carpenter.</a:t>
            </a:r>
            <a:r>
              <a:rPr lang="en-US"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作为一名木工</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比尔希望他能和卡尔水平相当</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成为像他一样的木匠大师。</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TS8.EPS" descr="id:2147487170;FounderCES"/>
          <p:cNvPicPr/>
          <p:nvPr/>
        </p:nvPicPr>
        <p:blipFill>
          <a:blip r:embed="rId2"/>
          <a:stretch>
            <a:fillRect/>
          </a:stretch>
        </p:blipFill>
        <p:spPr>
          <a:xfrm>
            <a:off x="443070" y="1052736"/>
            <a:ext cx="1008112" cy="342157"/>
          </a:xfrm>
          <a:prstGeom prst="rect">
            <a:avLst/>
          </a:prstGeom>
        </p:spPr>
      </p:pic>
    </p:spTree>
    <p:extLst>
      <p:ext uri="{BB962C8B-B14F-4D97-AF65-F5344CB8AC3E}">
        <p14:creationId xmlns:p14="http://schemas.microsoft.com/office/powerpoint/2010/main" val="201202141"/>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367</TotalTime>
  <Words>5118</Words>
  <Application>Microsoft Office PowerPoint</Application>
  <PresentationFormat>自定义</PresentationFormat>
  <Paragraphs>293</Paragraphs>
  <Slides>63</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63</vt:i4>
      </vt:variant>
    </vt:vector>
  </HeadingPairs>
  <TitlesOfParts>
    <vt:vector size="75" baseType="lpstr">
      <vt:lpstr>MS Mincho</vt:lpstr>
      <vt:lpstr>黑体</vt:lpstr>
      <vt:lpstr>楷体</vt:lpstr>
      <vt:lpstr>宋体</vt:lpstr>
      <vt:lpstr>微软雅黑</vt:lpstr>
      <vt:lpstr>Arial</vt:lpstr>
      <vt:lpstr>Book Antiqua</vt:lpstr>
      <vt:lpstr>Calibri</vt:lpstr>
      <vt:lpstr>Cambria Math</vt:lpstr>
      <vt:lpstr>Segoe UI Symbol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Windows User</cp:lastModifiedBy>
  <cp:revision>422</cp:revision>
  <dcterms:created xsi:type="dcterms:W3CDTF">2020-11-06T05:24:00Z</dcterms:created>
  <dcterms:modified xsi:type="dcterms:W3CDTF">2025-11-02T12:57:03Z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